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6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</p:sldIdLst>
  <p:sldSz cy="5143500" cx="9144000"/>
  <p:notesSz cx="6858000" cy="9144000"/>
  <p:embeddedFontLst>
    <p:embeddedFont>
      <p:font typeface="Ubuntu"/>
      <p:regular r:id="rId46"/>
      <p:bold r:id="rId47"/>
      <p:italic r:id="rId48"/>
      <p:boldItalic r:id="rId49"/>
    </p:embeddedFont>
    <p:embeddedFont>
      <p:font typeface="Roboto Mono Light"/>
      <p:regular r:id="rId50"/>
      <p:bold r:id="rId51"/>
      <p:italic r:id="rId52"/>
      <p:boldItalic r:id="rId53"/>
    </p:embeddedFont>
    <p:embeddedFont>
      <p:font typeface="Roboto Mono"/>
      <p:regular r:id="rId54"/>
      <p:bold r:id="rId55"/>
      <p:italic r:id="rId56"/>
      <p:boldItalic r:id="rId5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font" Target="fonts/Ubuntu-regular.fntdata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Ubuntu-italic.fntdata"/><Relationship Id="rId47" Type="http://schemas.openxmlformats.org/officeDocument/2006/relationships/font" Target="fonts/Ubuntu-bold.fntdata"/><Relationship Id="rId49" Type="http://schemas.openxmlformats.org/officeDocument/2006/relationships/font" Target="fonts/Ubuntu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RobotoMonoLight-bold.fntdata"/><Relationship Id="rId50" Type="http://schemas.openxmlformats.org/officeDocument/2006/relationships/font" Target="fonts/RobotoMonoLight-regular.fntdata"/><Relationship Id="rId53" Type="http://schemas.openxmlformats.org/officeDocument/2006/relationships/font" Target="fonts/RobotoMonoLight-boldItalic.fntdata"/><Relationship Id="rId52" Type="http://schemas.openxmlformats.org/officeDocument/2006/relationships/font" Target="fonts/RobotoMonoLight-italic.fntdata"/><Relationship Id="rId11" Type="http://schemas.openxmlformats.org/officeDocument/2006/relationships/slide" Target="slides/slide6.xml"/><Relationship Id="rId55" Type="http://schemas.openxmlformats.org/officeDocument/2006/relationships/font" Target="fonts/RobotoMono-bold.fntdata"/><Relationship Id="rId10" Type="http://schemas.openxmlformats.org/officeDocument/2006/relationships/slide" Target="slides/slide5.xml"/><Relationship Id="rId54" Type="http://schemas.openxmlformats.org/officeDocument/2006/relationships/font" Target="fonts/RobotoMono-regular.fntdata"/><Relationship Id="rId13" Type="http://schemas.openxmlformats.org/officeDocument/2006/relationships/slide" Target="slides/slide8.xml"/><Relationship Id="rId57" Type="http://schemas.openxmlformats.org/officeDocument/2006/relationships/font" Target="fonts/RobotoMono-boldItalic.fntdata"/><Relationship Id="rId12" Type="http://schemas.openxmlformats.org/officeDocument/2006/relationships/slide" Target="slides/slide7.xml"/><Relationship Id="rId56" Type="http://schemas.openxmlformats.org/officeDocument/2006/relationships/font" Target="fonts/RobotoMono-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" name="Google Shape;7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704c341c38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7" name="Google Shape;147;g2704c341c38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704c341c38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7" name="Google Shape;157;g2704c341c38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7" name="Google Shape;167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3" name="Google Shape;173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1" name="Google Shape;181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8" name="Google Shape;188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5" name="Google Shape;195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1" name="Google Shape;201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9" name="Google Shape;209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7" name="Google Shape;217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4" name="Google Shape;84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8" name="Google Shape;228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8" name="Google Shape;238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6" name="Google Shape;246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2704c341c38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5" name="Google Shape;255;g2704c341c38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2704c341c38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3" name="Google Shape;263;g2704c341c38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2704c341c38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1" name="Google Shape;271;g2704c341c38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2704c341c38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0" name="Google Shape;280;g2704c341c38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2704c341c38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0" name="Google Shape;290;g2704c341c38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2704c341c38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7" name="Google Shape;297;g2704c341c38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2704c341c38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5" name="Google Shape;305;g2704c341c38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1" name="Google Shape;91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2704c341c38_0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4" name="Google Shape;314;g2704c341c38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4" name="Google Shape;324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4" name="Google Shape;334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5" name="Google Shape;345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2704c341c38_0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1" name="Google Shape;351;g2704c341c38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2704c341c38_0_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8" name="Google Shape;358;g2704c341c38_0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2704c341c38_0_2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7" name="Google Shape;367;g2704c341c38_0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9" name="Google Shape;379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2704c341c38_0_2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5" name="Google Shape;385;g2704c341c38_0_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3" name="Google Shape;393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7" name="Google Shape;97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2" name="Google Shape;402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704c341c3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3" name="Google Shape;103;g2704c341c3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704c341c38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0" name="Google Shape;110;g2704c341c38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704c341c38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8" name="Google Shape;118;g2704c341c38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704c341c38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7" name="Google Shape;127;g2704c341c38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704c341c38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7" name="Google Shape;137;g2704c341c38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4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5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6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6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ck Title">
  <p:cSld name="CUSTOM">
    <p:bg>
      <p:bgPr>
        <a:noFill/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37254" y="4181399"/>
            <a:ext cx="3355825" cy="257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/>
          <p:nvPr>
            <p:ph type="title"/>
          </p:nvPr>
        </p:nvSpPr>
        <p:spPr>
          <a:xfrm>
            <a:off x="541975" y="2036775"/>
            <a:ext cx="4847100" cy="17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lvl="2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lvl="3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lvl="4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lvl="5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lvl="6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lvl="7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lvl="8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1134386" y="4501770"/>
            <a:ext cx="3841500" cy="3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15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- Full Screen - Green 1 1">
  <p:cSld name="CUSTOM_5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1"/>
          <p:cNvSpPr txBox="1"/>
          <p:nvPr>
            <p:ph type="title"/>
          </p:nvPr>
        </p:nvSpPr>
        <p:spPr>
          <a:xfrm>
            <a:off x="2863450" y="2179550"/>
            <a:ext cx="5718300" cy="167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- Image - Split Screen">
  <p:cSld name="CUSTOM_1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2"/>
          <p:cNvSpPr txBox="1"/>
          <p:nvPr>
            <p:ph type="title"/>
          </p:nvPr>
        </p:nvSpPr>
        <p:spPr>
          <a:xfrm>
            <a:off x="794975" y="1333800"/>
            <a:ext cx="3541800" cy="247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- Image - Full Screen">
  <p:cSld name="CUSTOM_1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3"/>
          <p:cNvSpPr txBox="1"/>
          <p:nvPr>
            <p:ph type="title"/>
          </p:nvPr>
        </p:nvSpPr>
        <p:spPr>
          <a:xfrm>
            <a:off x="4740450" y="1030300"/>
            <a:ext cx="3669600" cy="249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Two Columns" type="twoColTx">
  <p:cSld name="TITLE_AND_TWO_COLUMNS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4" name="Google Shape;44;p14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0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indent="-3302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2pPr>
            <a:lvl3pPr indent="-3302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3pPr>
            <a:lvl4pPr indent="-3302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4pPr>
            <a:lvl5pPr indent="-3302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5pPr>
            <a:lvl6pPr indent="-3302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6pPr>
            <a:lvl7pPr indent="-3302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7pPr>
            <a:lvl8pPr indent="-3302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8pPr>
            <a:lvl9pPr indent="-3302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9pPr>
          </a:lstStyle>
          <a:p/>
        </p:txBody>
      </p:sp>
      <p:sp>
        <p:nvSpPr>
          <p:cNvPr id="45" name="Google Shape;45;p14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0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indent="-3302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2pPr>
            <a:lvl3pPr indent="-3302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3pPr>
            <a:lvl4pPr indent="-3302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4pPr>
            <a:lvl5pPr indent="-3302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5pPr>
            <a:lvl6pPr indent="-3302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6pPr>
            <a:lvl7pPr indent="-3302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7pPr>
            <a:lvl8pPr indent="-3302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8pPr>
            <a:lvl9pPr indent="-3302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9pPr>
          </a:lstStyle>
          <a:p/>
        </p:txBody>
      </p:sp>
      <p:sp>
        <p:nvSpPr>
          <p:cNvPr id="46" name="Google Shape;46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7" name="Google Shape;47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94000" y="4671987"/>
            <a:ext cx="2156224" cy="16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 Page List">
  <p:cSld name="SECTION_TITLE_AND_DESCRIPTION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0" name="Google Shape;50;p15"/>
          <p:cNvSpPr txBox="1"/>
          <p:nvPr>
            <p:ph type="title"/>
          </p:nvPr>
        </p:nvSpPr>
        <p:spPr>
          <a:xfrm>
            <a:off x="311700" y="555600"/>
            <a:ext cx="37062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pic>
        <p:nvPicPr>
          <p:cNvPr id="51" name="Google Shape;51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94000" y="4671987"/>
            <a:ext cx="2156224" cy="165575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15"/>
          <p:cNvSpPr txBox="1"/>
          <p:nvPr>
            <p:ph idx="1" type="body"/>
          </p:nvPr>
        </p:nvSpPr>
        <p:spPr>
          <a:xfrm>
            <a:off x="311700" y="1389600"/>
            <a:ext cx="37617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indent="-3302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2pPr>
            <a:lvl3pPr indent="-3302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3pPr>
            <a:lvl4pPr indent="-3302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4pPr>
            <a:lvl5pPr indent="-3302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5pPr>
            <a:lvl6pPr indent="-3302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6pPr>
            <a:lvl7pPr indent="-3302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7pPr>
            <a:lvl8pPr indent="-3302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8pPr>
            <a:lvl9pPr indent="-3302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■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 Page Quote">
  <p:cSld name="SECTION_TITLE_AND_DESCRIPTION_1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5" name="Google Shape;55;p16"/>
          <p:cNvSpPr txBox="1"/>
          <p:nvPr>
            <p:ph type="title"/>
          </p:nvPr>
        </p:nvSpPr>
        <p:spPr>
          <a:xfrm>
            <a:off x="311700" y="555600"/>
            <a:ext cx="4312800" cy="410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pic>
        <p:nvPicPr>
          <p:cNvPr id="56" name="Google Shape;56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94000" y="4671987"/>
            <a:ext cx="2156224" cy="165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49834" y="0"/>
            <a:ext cx="399416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 Page Number">
  <p:cSld name="SECTION_TITLE_AND_DESCRIPTION_1_1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0" name="Google Shape;60;p17"/>
          <p:cNvSpPr txBox="1"/>
          <p:nvPr>
            <p:ph type="title"/>
          </p:nvPr>
        </p:nvSpPr>
        <p:spPr>
          <a:xfrm>
            <a:off x="311700" y="1840275"/>
            <a:ext cx="2518500" cy="146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8700"/>
              <a:buNone/>
              <a:defRPr sz="8700">
                <a:solidFill>
                  <a:srgbClr val="202124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61" name="Google Shape;61;p17"/>
          <p:cNvSpPr txBox="1"/>
          <p:nvPr>
            <p:ph idx="2" type="title"/>
          </p:nvPr>
        </p:nvSpPr>
        <p:spPr>
          <a:xfrm>
            <a:off x="311700" y="1257225"/>
            <a:ext cx="3994200" cy="5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500"/>
              <a:buFont typeface="Roboto Mono Light"/>
              <a:buNone/>
              <a:defRPr b="0" sz="25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9pPr>
          </a:lstStyle>
          <a:p/>
        </p:txBody>
      </p:sp>
      <p:sp>
        <p:nvSpPr>
          <p:cNvPr id="62" name="Google Shape;62;p17"/>
          <p:cNvSpPr txBox="1"/>
          <p:nvPr>
            <p:ph idx="3" type="title"/>
          </p:nvPr>
        </p:nvSpPr>
        <p:spPr>
          <a:xfrm>
            <a:off x="311700" y="3302475"/>
            <a:ext cx="4121100" cy="5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500"/>
              <a:buFont typeface="Roboto Mono Light"/>
              <a:buNone/>
              <a:defRPr b="0" sz="25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/>
        </p:txBody>
      </p:sp>
      <p:pic>
        <p:nvPicPr>
          <p:cNvPr id="63" name="Google Shape;63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94000" y="4671987"/>
            <a:ext cx="2156224" cy="165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49834" y="0"/>
            <a:ext cx="399416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8"/>
          <p:cNvSpPr txBox="1"/>
          <p:nvPr>
            <p:ph hasCustomPrompt="1" type="title"/>
          </p:nvPr>
        </p:nvSpPr>
        <p:spPr>
          <a:xfrm>
            <a:off x="2170025" y="1840275"/>
            <a:ext cx="4803900" cy="146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9000"/>
              <a:buNone/>
              <a:defRPr sz="9000">
                <a:solidFill>
                  <a:srgbClr val="202124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Font typeface="Arial"/>
              <a:buNone/>
              <a:defRPr sz="12000"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Font typeface="Arial"/>
              <a:buNone/>
              <a:defRPr sz="12000"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Font typeface="Arial"/>
              <a:buNone/>
              <a:defRPr sz="12000"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Font typeface="Arial"/>
              <a:buNone/>
              <a:defRPr sz="12000"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Font typeface="Arial"/>
              <a:buNone/>
              <a:defRPr sz="12000"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Font typeface="Arial"/>
              <a:buNone/>
              <a:defRPr sz="12000"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Font typeface="Arial"/>
              <a:buNone/>
              <a:defRPr sz="12000"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Font typeface="Arial"/>
              <a:buNone/>
              <a:defRPr sz="12000"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t>xx%</a:t>
            </a:r>
          </a:p>
        </p:txBody>
      </p:sp>
      <p:sp>
        <p:nvSpPr>
          <p:cNvPr id="67" name="Google Shape;67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8" name="Google Shape;68;p18"/>
          <p:cNvSpPr txBox="1"/>
          <p:nvPr>
            <p:ph idx="2" type="title"/>
          </p:nvPr>
        </p:nvSpPr>
        <p:spPr>
          <a:xfrm>
            <a:off x="1037250" y="1257225"/>
            <a:ext cx="7069500" cy="5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 b="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9pPr>
          </a:lstStyle>
          <a:p/>
        </p:txBody>
      </p:sp>
      <p:sp>
        <p:nvSpPr>
          <p:cNvPr id="69" name="Google Shape;69;p18"/>
          <p:cNvSpPr txBox="1"/>
          <p:nvPr>
            <p:ph idx="3" type="title"/>
          </p:nvPr>
        </p:nvSpPr>
        <p:spPr>
          <a:xfrm>
            <a:off x="1037250" y="3302475"/>
            <a:ext cx="7069500" cy="5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 b="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9pPr>
          </a:lstStyle>
          <a:p/>
        </p:txBody>
      </p:sp>
      <p:pic>
        <p:nvPicPr>
          <p:cNvPr id="70" name="Google Shape;70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94000" y="4671987"/>
            <a:ext cx="2156224" cy="16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3" name="Google Shape;73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94000" y="4671987"/>
            <a:ext cx="2156224" cy="16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One Column">
  <p:cSld name="ONE_COLUMN_TEXT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5" name="Google Shape;15;p3"/>
          <p:cNvSpPr txBox="1"/>
          <p:nvPr>
            <p:ph idx="1" type="body"/>
          </p:nvPr>
        </p:nvSpPr>
        <p:spPr>
          <a:xfrm>
            <a:off x="311700" y="1389600"/>
            <a:ext cx="37617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indent="-3302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2pPr>
            <a:lvl3pPr indent="-3302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3pPr>
            <a:lvl4pPr indent="-3302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4pPr>
            <a:lvl5pPr indent="-3302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5pPr>
            <a:lvl6pPr indent="-3302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6pPr>
            <a:lvl7pPr indent="-3302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7pPr>
            <a:lvl8pPr indent="-3302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8pPr>
            <a:lvl9pPr indent="-3302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7" name="Google Shape;1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94000" y="4671987"/>
            <a:ext cx="2156224" cy="16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- Blue">
  <p:cSld name="CUSTOM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/>
          <p:nvPr>
            <p:ph type="title"/>
          </p:nvPr>
        </p:nvSpPr>
        <p:spPr>
          <a:xfrm>
            <a:off x="3944325" y="1875750"/>
            <a:ext cx="4568100" cy="25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" type="subTitle"/>
          </p:nvPr>
        </p:nvSpPr>
        <p:spPr>
          <a:xfrm>
            <a:off x="4560135" y="1067343"/>
            <a:ext cx="3841500" cy="3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sz="16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- Green">
  <p:cSld name="CUSTOM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944325" y="1875750"/>
            <a:ext cx="4568100" cy="25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subTitle"/>
          </p:nvPr>
        </p:nvSpPr>
        <p:spPr>
          <a:xfrm>
            <a:off x="4560135" y="1067343"/>
            <a:ext cx="3841500" cy="3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sz="160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 sz="1500">
                <a:solidFill>
                  <a:schemeClr val="accent4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 sz="1500">
                <a:solidFill>
                  <a:schemeClr val="accent4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 sz="1500">
                <a:solidFill>
                  <a:schemeClr val="accent4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 sz="1500">
                <a:solidFill>
                  <a:schemeClr val="accent4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 sz="1500">
                <a:solidFill>
                  <a:schemeClr val="accent4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 sz="1500">
                <a:solidFill>
                  <a:schemeClr val="accent4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 sz="1500">
                <a:solidFill>
                  <a:schemeClr val="accent4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 sz="1500">
                <a:solidFill>
                  <a:schemeClr val="accent4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- Yellow">
  <p:cSld name="CUSTOM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/>
          <p:nvPr>
            <p:ph type="title"/>
          </p:nvPr>
        </p:nvSpPr>
        <p:spPr>
          <a:xfrm>
            <a:off x="3944325" y="1875750"/>
            <a:ext cx="4568100" cy="25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6" name="Google Shape;26;p6"/>
          <p:cNvSpPr txBox="1"/>
          <p:nvPr>
            <p:ph idx="1" type="subTitle"/>
          </p:nvPr>
        </p:nvSpPr>
        <p:spPr>
          <a:xfrm>
            <a:off x="4560135" y="1067343"/>
            <a:ext cx="3841500" cy="3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A8600"/>
              </a:buClr>
              <a:buSzPts val="1600"/>
              <a:buFont typeface="Arial"/>
              <a:buNone/>
              <a:defRPr sz="1600">
                <a:solidFill>
                  <a:srgbClr val="EA86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A8600"/>
              </a:buClr>
              <a:buSzPts val="1500"/>
              <a:buNone/>
              <a:defRPr sz="1500">
                <a:solidFill>
                  <a:srgbClr val="EA8600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A8600"/>
              </a:buClr>
              <a:buSzPts val="1500"/>
              <a:buNone/>
              <a:defRPr sz="1500">
                <a:solidFill>
                  <a:srgbClr val="EA8600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A8600"/>
              </a:buClr>
              <a:buSzPts val="1500"/>
              <a:buNone/>
              <a:defRPr sz="1500">
                <a:solidFill>
                  <a:srgbClr val="EA8600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A8600"/>
              </a:buClr>
              <a:buSzPts val="1500"/>
              <a:buNone/>
              <a:defRPr sz="1500">
                <a:solidFill>
                  <a:srgbClr val="EA8600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A8600"/>
              </a:buClr>
              <a:buSzPts val="1500"/>
              <a:buNone/>
              <a:defRPr sz="1500">
                <a:solidFill>
                  <a:srgbClr val="EA8600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A8600"/>
              </a:buClr>
              <a:buSzPts val="1500"/>
              <a:buNone/>
              <a:defRPr sz="1500">
                <a:solidFill>
                  <a:srgbClr val="EA8600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A8600"/>
              </a:buClr>
              <a:buSzPts val="1500"/>
              <a:buNone/>
              <a:defRPr sz="1500">
                <a:solidFill>
                  <a:srgbClr val="EA8600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A8600"/>
              </a:buClr>
              <a:buSzPts val="1500"/>
              <a:buNone/>
              <a:defRPr sz="1500">
                <a:solidFill>
                  <a:srgbClr val="EA86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- Red">
  <p:cSld name="CUSTOM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/>
          <p:nvPr>
            <p:ph type="title"/>
          </p:nvPr>
        </p:nvSpPr>
        <p:spPr>
          <a:xfrm>
            <a:off x="3944325" y="1875750"/>
            <a:ext cx="4568100" cy="25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9" name="Google Shape;29;p7"/>
          <p:cNvSpPr txBox="1"/>
          <p:nvPr>
            <p:ph idx="1" type="subTitle"/>
          </p:nvPr>
        </p:nvSpPr>
        <p:spPr>
          <a:xfrm>
            <a:off x="4560135" y="1067343"/>
            <a:ext cx="3841500" cy="3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None/>
              <a:defRPr sz="16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None/>
              <a:defRPr sz="1500">
                <a:solidFill>
                  <a:schemeClr val="accent2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None/>
              <a:defRPr sz="1500">
                <a:solidFill>
                  <a:schemeClr val="accent2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None/>
              <a:defRPr sz="1500">
                <a:solidFill>
                  <a:schemeClr val="accent2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None/>
              <a:defRPr sz="1500">
                <a:solidFill>
                  <a:schemeClr val="accent2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None/>
              <a:defRPr sz="1500">
                <a:solidFill>
                  <a:schemeClr val="accent2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None/>
              <a:defRPr sz="1500">
                <a:solidFill>
                  <a:schemeClr val="accent2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None/>
              <a:defRPr sz="1500">
                <a:solidFill>
                  <a:schemeClr val="accent2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None/>
              <a:defRPr sz="1500">
                <a:solidFill>
                  <a:schemeClr val="accen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- Full Screen - Blue">
  <p:cSld name="CUSTOM_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8"/>
          <p:cNvSpPr txBox="1"/>
          <p:nvPr>
            <p:ph type="title"/>
          </p:nvPr>
        </p:nvSpPr>
        <p:spPr>
          <a:xfrm>
            <a:off x="2863450" y="2179550"/>
            <a:ext cx="5718300" cy="167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- Full Screen - Green">
  <p:cSld name="CUSTOM_5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9"/>
          <p:cNvSpPr txBox="1"/>
          <p:nvPr>
            <p:ph type="title"/>
          </p:nvPr>
        </p:nvSpPr>
        <p:spPr>
          <a:xfrm>
            <a:off x="2863450" y="2179550"/>
            <a:ext cx="5718300" cy="167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- Full Screen - Green 1">
  <p:cSld name="CUSTOM_5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0"/>
          <p:cNvSpPr txBox="1"/>
          <p:nvPr>
            <p:ph type="title"/>
          </p:nvPr>
        </p:nvSpPr>
        <p:spPr>
          <a:xfrm>
            <a:off x="2863450" y="2179550"/>
            <a:ext cx="5718300" cy="167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theme" Target="../theme/theme2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 Light"/>
              <a:buChar char="●"/>
              <a:defRPr b="0" i="0" sz="1800" u="none" cap="none" strike="noStrike">
                <a:solidFill>
                  <a:schemeClr val="dk2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7.png"/><Relationship Id="rId4" Type="http://schemas.openxmlformats.org/officeDocument/2006/relationships/image" Target="../media/image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0.gif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0.gif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0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5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5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5.png"/><Relationship Id="rId4" Type="http://schemas.openxmlformats.org/officeDocument/2006/relationships/image" Target="../media/image31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3" cy="5143487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20"/>
          <p:cNvSpPr txBox="1"/>
          <p:nvPr>
            <p:ph type="title"/>
          </p:nvPr>
        </p:nvSpPr>
        <p:spPr>
          <a:xfrm>
            <a:off x="541975" y="2036775"/>
            <a:ext cx="4847100" cy="129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"/>
              <a:t>제주도 사투리 번역 프로그램 만들어보기</a:t>
            </a:r>
            <a:endParaRPr/>
          </a:p>
        </p:txBody>
      </p:sp>
      <p:sp>
        <p:nvSpPr>
          <p:cNvPr id="80" name="Google Shape;80;p20"/>
          <p:cNvSpPr txBox="1"/>
          <p:nvPr>
            <p:ph idx="1" type="subTitle"/>
          </p:nvPr>
        </p:nvSpPr>
        <p:spPr>
          <a:xfrm>
            <a:off x="1134386" y="4501770"/>
            <a:ext cx="3841500" cy="3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500"/>
              <a:buNone/>
            </a:pPr>
            <a:r>
              <a:rPr lang="en"/>
              <a:t>GDG Cloud Korea, GDSC Yonsei &amp; Ewha</a:t>
            </a:r>
            <a:endParaRPr/>
          </a:p>
        </p:txBody>
      </p:sp>
      <p:sp>
        <p:nvSpPr>
          <p:cNvPr id="81" name="Google Shape;81;p20"/>
          <p:cNvSpPr txBox="1"/>
          <p:nvPr>
            <p:ph type="title"/>
          </p:nvPr>
        </p:nvSpPr>
        <p:spPr>
          <a:xfrm>
            <a:off x="541975" y="3336375"/>
            <a:ext cx="4847100" cy="5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700"/>
              <a:t>대구가톨릭대학교 AI빅데이터공학과</a:t>
            </a:r>
            <a:br>
              <a:rPr lang="en" sz="1700"/>
            </a:br>
            <a:r>
              <a:rPr lang="en" sz="1700"/>
              <a:t>None Labs 대표 | 임미르</a:t>
            </a:r>
            <a:endParaRPr sz="17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9"/>
          <p:cNvSpPr txBox="1"/>
          <p:nvPr>
            <p:ph type="title"/>
          </p:nvPr>
        </p:nvSpPr>
        <p:spPr>
          <a:xfrm>
            <a:off x="311700" y="376500"/>
            <a:ext cx="5578500" cy="4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"/>
              <a:t>1.1: 구현 계?기</a:t>
            </a:r>
            <a:endParaRPr b="1"/>
          </a:p>
        </p:txBody>
      </p:sp>
      <p:sp>
        <p:nvSpPr>
          <p:cNvPr id="150" name="Google Shape;150;p29"/>
          <p:cNvSpPr txBox="1"/>
          <p:nvPr>
            <p:ph idx="1" type="body"/>
          </p:nvPr>
        </p:nvSpPr>
        <p:spPr>
          <a:xfrm>
            <a:off x="311700" y="863550"/>
            <a:ext cx="7789800" cy="4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600"/>
              <a:buNone/>
            </a:pPr>
            <a:r>
              <a:rPr lang="en" sz="2000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rPr>
              <a:t>일단은 제주사람이 </a:t>
            </a:r>
            <a:r>
              <a:rPr b="1" lang="en" sz="2000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rPr>
              <a:t>‘육지’</a:t>
            </a:r>
            <a:r>
              <a:rPr lang="en" sz="2000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rPr>
              <a:t> 대학교에 오게되면서 많이 듣는 말 리스트</a:t>
            </a:r>
            <a:endParaRPr sz="2000"/>
          </a:p>
        </p:txBody>
      </p:sp>
      <p:sp>
        <p:nvSpPr>
          <p:cNvPr id="151" name="Google Shape;151;p29"/>
          <p:cNvSpPr txBox="1"/>
          <p:nvPr>
            <p:ph idx="1" type="body"/>
          </p:nvPr>
        </p:nvSpPr>
        <p:spPr>
          <a:xfrm>
            <a:off x="311700" y="1323750"/>
            <a:ext cx="3375300" cy="4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600"/>
              <a:buNone/>
            </a:pPr>
            <a:r>
              <a:rPr lang="en" sz="2000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rPr>
              <a:t>1.  제주도 사투리 할줄 알아?</a:t>
            </a:r>
            <a:endParaRPr sz="2000"/>
          </a:p>
        </p:txBody>
      </p:sp>
      <p:sp>
        <p:nvSpPr>
          <p:cNvPr id="152" name="Google Shape;152;p29"/>
          <p:cNvSpPr txBox="1"/>
          <p:nvPr>
            <p:ph idx="1" type="body"/>
          </p:nvPr>
        </p:nvSpPr>
        <p:spPr>
          <a:xfrm>
            <a:off x="311700" y="1783950"/>
            <a:ext cx="3375300" cy="4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600"/>
              <a:buNone/>
            </a:pPr>
            <a:r>
              <a:rPr lang="en" sz="2000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rPr>
              <a:t>2.  너네집 감귤농사해?</a:t>
            </a:r>
            <a:endParaRPr sz="2000"/>
          </a:p>
        </p:txBody>
      </p:sp>
      <p:sp>
        <p:nvSpPr>
          <p:cNvPr id="153" name="Google Shape;153;p29"/>
          <p:cNvSpPr txBox="1"/>
          <p:nvPr>
            <p:ph idx="1" type="body"/>
          </p:nvPr>
        </p:nvSpPr>
        <p:spPr>
          <a:xfrm>
            <a:off x="311700" y="2244150"/>
            <a:ext cx="4507500" cy="4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600"/>
              <a:buNone/>
            </a:pPr>
            <a:r>
              <a:rPr lang="en" sz="2000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rPr>
              <a:t>3.  너네 제주대 감귤포장학과 있어?</a:t>
            </a:r>
            <a:endParaRPr sz="2000"/>
          </a:p>
        </p:txBody>
      </p:sp>
      <p:sp>
        <p:nvSpPr>
          <p:cNvPr id="154" name="Google Shape;154;p29"/>
          <p:cNvSpPr txBox="1"/>
          <p:nvPr>
            <p:ph idx="1" type="body"/>
          </p:nvPr>
        </p:nvSpPr>
        <p:spPr>
          <a:xfrm>
            <a:off x="303977" y="1323750"/>
            <a:ext cx="3375300" cy="4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600"/>
              <a:buNone/>
            </a:pPr>
            <a:r>
              <a:rPr b="1" lang="en" sz="2000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rPr>
              <a:t>1.  제주도 사투리 할줄 알아?</a:t>
            </a:r>
            <a:endParaRPr b="1" sz="2000"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0"/>
          <p:cNvSpPr txBox="1"/>
          <p:nvPr>
            <p:ph type="title"/>
          </p:nvPr>
        </p:nvSpPr>
        <p:spPr>
          <a:xfrm>
            <a:off x="311700" y="376500"/>
            <a:ext cx="5578500" cy="4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"/>
              <a:t>1.1: 구현 계?기</a:t>
            </a:r>
            <a:endParaRPr b="1"/>
          </a:p>
        </p:txBody>
      </p:sp>
      <p:sp>
        <p:nvSpPr>
          <p:cNvPr id="160" name="Google Shape;160;p30"/>
          <p:cNvSpPr txBox="1"/>
          <p:nvPr>
            <p:ph idx="1" type="body"/>
          </p:nvPr>
        </p:nvSpPr>
        <p:spPr>
          <a:xfrm>
            <a:off x="311700" y="863550"/>
            <a:ext cx="7789800" cy="4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600"/>
              <a:buNone/>
            </a:pPr>
            <a:r>
              <a:rPr lang="en" sz="2000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rPr>
              <a:t>일단은 제주사람이 </a:t>
            </a:r>
            <a:r>
              <a:rPr b="1" lang="en" sz="2000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rPr>
              <a:t>‘육지’</a:t>
            </a:r>
            <a:r>
              <a:rPr lang="en" sz="2000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rPr>
              <a:t> 대학교에 오게되면서 많이 듣는 말 리스트</a:t>
            </a:r>
            <a:endParaRPr sz="2000"/>
          </a:p>
        </p:txBody>
      </p:sp>
      <p:sp>
        <p:nvSpPr>
          <p:cNvPr id="161" name="Google Shape;161;p30"/>
          <p:cNvSpPr txBox="1"/>
          <p:nvPr>
            <p:ph idx="1" type="body"/>
          </p:nvPr>
        </p:nvSpPr>
        <p:spPr>
          <a:xfrm>
            <a:off x="311700" y="1323750"/>
            <a:ext cx="3375300" cy="4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600"/>
              <a:buNone/>
            </a:pPr>
            <a:r>
              <a:rPr lang="en" sz="2000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rPr>
              <a:t>1.  제주도 사투리 할줄 알아?</a:t>
            </a:r>
            <a:endParaRPr sz="2000"/>
          </a:p>
        </p:txBody>
      </p:sp>
      <p:sp>
        <p:nvSpPr>
          <p:cNvPr id="162" name="Google Shape;162;p30"/>
          <p:cNvSpPr txBox="1"/>
          <p:nvPr>
            <p:ph idx="1" type="body"/>
          </p:nvPr>
        </p:nvSpPr>
        <p:spPr>
          <a:xfrm>
            <a:off x="311700" y="1783950"/>
            <a:ext cx="3375300" cy="4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600"/>
              <a:buNone/>
            </a:pPr>
            <a:r>
              <a:rPr lang="en" sz="2000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rPr>
              <a:t>2.  너네집 감귤농사해?</a:t>
            </a:r>
            <a:endParaRPr sz="2000"/>
          </a:p>
        </p:txBody>
      </p:sp>
      <p:sp>
        <p:nvSpPr>
          <p:cNvPr id="163" name="Google Shape;163;p30"/>
          <p:cNvSpPr txBox="1"/>
          <p:nvPr>
            <p:ph idx="1" type="body"/>
          </p:nvPr>
        </p:nvSpPr>
        <p:spPr>
          <a:xfrm>
            <a:off x="311700" y="2244150"/>
            <a:ext cx="4507500" cy="4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600"/>
              <a:buNone/>
            </a:pPr>
            <a:r>
              <a:rPr lang="en" sz="2000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rPr>
              <a:t>3.  너네 제주대 감귤포장학과 있어?</a:t>
            </a:r>
            <a:endParaRPr sz="2000"/>
          </a:p>
        </p:txBody>
      </p:sp>
      <p:sp>
        <p:nvSpPr>
          <p:cNvPr id="164" name="Google Shape;164;p30"/>
          <p:cNvSpPr txBox="1"/>
          <p:nvPr>
            <p:ph idx="1" type="body"/>
          </p:nvPr>
        </p:nvSpPr>
        <p:spPr>
          <a:xfrm>
            <a:off x="303977" y="1323750"/>
            <a:ext cx="3375300" cy="4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600"/>
              <a:buNone/>
            </a:pPr>
            <a:r>
              <a:rPr b="1" lang="en" sz="2000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rPr>
              <a:t>1.  제주도 사투리 할줄 알아?</a:t>
            </a:r>
            <a:endParaRPr b="1" sz="2000"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1"/>
          <p:cNvSpPr txBox="1"/>
          <p:nvPr>
            <p:ph type="title"/>
          </p:nvPr>
        </p:nvSpPr>
        <p:spPr>
          <a:xfrm>
            <a:off x="3450950" y="1986900"/>
            <a:ext cx="6260400" cy="132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" sz="3500"/>
              <a:t>1.2: GCP Vertex AI 이란?</a:t>
            </a:r>
            <a:endParaRPr sz="3500"/>
          </a:p>
        </p:txBody>
      </p:sp>
      <p:sp>
        <p:nvSpPr>
          <p:cNvPr id="170" name="Google Shape;170;p31"/>
          <p:cNvSpPr txBox="1"/>
          <p:nvPr>
            <p:ph idx="1" type="subTitle"/>
          </p:nvPr>
        </p:nvSpPr>
        <p:spPr>
          <a:xfrm>
            <a:off x="4560135" y="1067343"/>
            <a:ext cx="3841500" cy="3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/>
              <a:t>GDG Cloud Korea, GDSC Yonsei &amp; Ewha</a:t>
            </a:r>
            <a:endParaRPr sz="16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2"/>
          <p:cNvSpPr txBox="1"/>
          <p:nvPr>
            <p:ph type="title"/>
          </p:nvPr>
        </p:nvSpPr>
        <p:spPr>
          <a:xfrm>
            <a:off x="311700" y="376500"/>
            <a:ext cx="5578500" cy="4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"/>
              <a:t>1.2: GCP Vertex AI 이란?</a:t>
            </a:r>
            <a:endParaRPr b="1"/>
          </a:p>
        </p:txBody>
      </p:sp>
      <p:sp>
        <p:nvSpPr>
          <p:cNvPr id="176" name="Google Shape;176;p32"/>
          <p:cNvSpPr txBox="1"/>
          <p:nvPr>
            <p:ph idx="1" type="body"/>
          </p:nvPr>
        </p:nvSpPr>
        <p:spPr>
          <a:xfrm>
            <a:off x="311700" y="863550"/>
            <a:ext cx="6575700" cy="50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600"/>
              <a:buNone/>
            </a:pPr>
            <a:r>
              <a:rPr lang="en" sz="2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구글에서 만든 AI 종합 선물세트(?)!</a:t>
            </a:r>
            <a:endParaRPr sz="20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77" name="Google Shape;177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99275" y="2633524"/>
            <a:ext cx="5045174" cy="2227649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2"/>
          <p:cNvSpPr txBox="1"/>
          <p:nvPr>
            <p:ph idx="1" type="body"/>
          </p:nvPr>
        </p:nvSpPr>
        <p:spPr>
          <a:xfrm>
            <a:off x="306000" y="1290750"/>
            <a:ext cx="7354800" cy="50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600"/>
              <a:buNone/>
            </a:pPr>
            <a:r>
              <a:rPr lang="en" sz="2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사용자는 데이터셋하고 모델을 선택하기만 해도 된다!</a:t>
            </a:r>
            <a:endParaRPr sz="20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3"/>
          <p:cNvSpPr txBox="1"/>
          <p:nvPr>
            <p:ph type="title"/>
          </p:nvPr>
        </p:nvSpPr>
        <p:spPr>
          <a:xfrm>
            <a:off x="311700" y="376500"/>
            <a:ext cx="5578500" cy="4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"/>
              <a:t>1.2: GCP Vertex AI 이란?</a:t>
            </a:r>
            <a:endParaRPr b="1"/>
          </a:p>
        </p:txBody>
      </p:sp>
      <p:sp>
        <p:nvSpPr>
          <p:cNvPr id="184" name="Google Shape;184;p33"/>
          <p:cNvSpPr txBox="1"/>
          <p:nvPr/>
        </p:nvSpPr>
        <p:spPr>
          <a:xfrm>
            <a:off x="509725" y="1328350"/>
            <a:ext cx="6410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PaLM같은 모델을 선택해서 </a:t>
            </a:r>
            <a:endParaRPr b="0" i="0" sz="1800" u="none" cap="none" strike="noStrike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8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Fine-Tuning (파인튜닝)을 할수있는 Gen AI Studio</a:t>
            </a:r>
            <a:endParaRPr b="0" i="0" sz="1800" u="none" cap="none" strike="noStrike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85" name="Google Shape;185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450562">
            <a:off x="4971525" y="2440300"/>
            <a:ext cx="2612425" cy="2331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4"/>
          <p:cNvSpPr txBox="1"/>
          <p:nvPr>
            <p:ph type="title"/>
          </p:nvPr>
        </p:nvSpPr>
        <p:spPr>
          <a:xfrm>
            <a:off x="311700" y="376500"/>
            <a:ext cx="5578500" cy="4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"/>
              <a:t>1.2: GCP Vertex AI 이란?</a:t>
            </a:r>
            <a:endParaRPr b="1"/>
          </a:p>
        </p:txBody>
      </p:sp>
      <p:sp>
        <p:nvSpPr>
          <p:cNvPr id="191" name="Google Shape;191;p34"/>
          <p:cNvSpPr txBox="1"/>
          <p:nvPr>
            <p:ph idx="1" type="body"/>
          </p:nvPr>
        </p:nvSpPr>
        <p:spPr>
          <a:xfrm>
            <a:off x="311700" y="863550"/>
            <a:ext cx="8407500" cy="147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해당 제품들은 거의 B2B (비지니스)제품이라고 봐도 무방합니다</a:t>
            </a:r>
            <a:endParaRPr sz="20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600"/>
              <a:buNone/>
            </a:pPr>
            <a:r>
              <a:rPr lang="en" sz="2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그래서 일반 사용자들에게도 홍보를 할려고 노력을 하고있고요</a:t>
            </a:r>
            <a:endParaRPr sz="20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2" name="Google Shape;192;p34"/>
          <p:cNvSpPr txBox="1"/>
          <p:nvPr>
            <p:ph idx="1" type="body"/>
          </p:nvPr>
        </p:nvSpPr>
        <p:spPr>
          <a:xfrm>
            <a:off x="311700" y="2340150"/>
            <a:ext cx="8407500" cy="147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아 그리고 Bard (PaLM2) 기능을 제공하고있기도 하고요</a:t>
            </a:r>
            <a:endParaRPr sz="20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600"/>
              <a:buNone/>
            </a:pPr>
            <a:r>
              <a:rPr lang="en" sz="2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프롬프트를 커스텀 SDK / API를 사용자에게 제공을 하고있기도합니다</a:t>
            </a:r>
            <a:endParaRPr sz="20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5"/>
          <p:cNvSpPr txBox="1"/>
          <p:nvPr>
            <p:ph type="title"/>
          </p:nvPr>
        </p:nvSpPr>
        <p:spPr>
          <a:xfrm>
            <a:off x="3450950" y="1986900"/>
            <a:ext cx="6260400" cy="132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" sz="3500"/>
              <a:t>2: 구현</a:t>
            </a:r>
            <a:endParaRPr sz="3500"/>
          </a:p>
        </p:txBody>
      </p:sp>
      <p:sp>
        <p:nvSpPr>
          <p:cNvPr id="198" name="Google Shape;198;p35"/>
          <p:cNvSpPr txBox="1"/>
          <p:nvPr>
            <p:ph idx="1" type="subTitle"/>
          </p:nvPr>
        </p:nvSpPr>
        <p:spPr>
          <a:xfrm>
            <a:off x="4560135" y="1067343"/>
            <a:ext cx="3841500" cy="3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/>
              <a:t>GDG Cloud Korea, GDSC Yonsei &amp; Ewha</a:t>
            </a:r>
            <a:endParaRPr sz="16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6"/>
          <p:cNvSpPr txBox="1"/>
          <p:nvPr>
            <p:ph type="title"/>
          </p:nvPr>
        </p:nvSpPr>
        <p:spPr>
          <a:xfrm>
            <a:off x="311700" y="376500"/>
            <a:ext cx="5578500" cy="4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"/>
              <a:t>2: 구현</a:t>
            </a:r>
            <a:endParaRPr b="1"/>
          </a:p>
        </p:txBody>
      </p:sp>
      <p:sp>
        <p:nvSpPr>
          <p:cNvPr id="204" name="Google Shape;204;p36"/>
          <p:cNvSpPr txBox="1"/>
          <p:nvPr>
            <p:ph idx="1" type="body"/>
          </p:nvPr>
        </p:nvSpPr>
        <p:spPr>
          <a:xfrm>
            <a:off x="311700" y="863550"/>
            <a:ext cx="7789800" cy="4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600"/>
              <a:buNone/>
            </a:pPr>
            <a:r>
              <a:rPr lang="en" sz="2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구현방법</a:t>
            </a:r>
            <a:endParaRPr sz="2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05" name="Google Shape;205;p36"/>
          <p:cNvSpPr txBox="1"/>
          <p:nvPr>
            <p:ph idx="1" type="body"/>
          </p:nvPr>
        </p:nvSpPr>
        <p:spPr>
          <a:xfrm>
            <a:off x="311700" y="1323750"/>
            <a:ext cx="3897300" cy="4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600"/>
              <a:buNone/>
            </a:pPr>
            <a:r>
              <a:rPr lang="en" sz="2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 Model Pipeline 학습</a:t>
            </a:r>
            <a:endParaRPr sz="2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06" name="Google Shape;206;p36"/>
          <p:cNvSpPr txBox="1"/>
          <p:nvPr>
            <p:ph idx="1" type="body"/>
          </p:nvPr>
        </p:nvSpPr>
        <p:spPr>
          <a:xfrm>
            <a:off x="311700" y="1783950"/>
            <a:ext cx="3375300" cy="4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600"/>
              <a:buNone/>
            </a:pPr>
            <a:r>
              <a:rPr lang="en" sz="2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2. PaLM2 파인튜닝</a:t>
            </a:r>
            <a:endParaRPr sz="2000"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7"/>
          <p:cNvSpPr txBox="1"/>
          <p:nvPr>
            <p:ph type="title"/>
          </p:nvPr>
        </p:nvSpPr>
        <p:spPr>
          <a:xfrm>
            <a:off x="311700" y="376500"/>
            <a:ext cx="5578500" cy="4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"/>
              <a:t>2.0: 구현 (데이터셋)</a:t>
            </a:r>
            <a:endParaRPr b="1"/>
          </a:p>
        </p:txBody>
      </p:sp>
      <p:sp>
        <p:nvSpPr>
          <p:cNvPr id="212" name="Google Shape;212;p37"/>
          <p:cNvSpPr txBox="1"/>
          <p:nvPr/>
        </p:nvSpPr>
        <p:spPr>
          <a:xfrm>
            <a:off x="579225" y="1034875"/>
            <a:ext cx="4448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pic>
        <p:nvPicPr>
          <p:cNvPr id="213" name="Google Shape;213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44750" y="1903175"/>
            <a:ext cx="5910301" cy="2455650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37"/>
          <p:cNvSpPr txBox="1"/>
          <p:nvPr/>
        </p:nvSpPr>
        <p:spPr>
          <a:xfrm>
            <a:off x="311700" y="1034875"/>
            <a:ext cx="6160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AIHub에서 제공하는 한국어 방언 발화을 이용해서</a:t>
            </a:r>
            <a:endParaRPr b="0" i="0" sz="1800" u="none" cap="none" strike="noStrike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데이터셋을 구비 </a:t>
            </a:r>
            <a:endParaRPr b="0" i="0" sz="1800" u="none" cap="none" strike="noStrike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8"/>
          <p:cNvSpPr txBox="1"/>
          <p:nvPr>
            <p:ph type="title"/>
          </p:nvPr>
        </p:nvSpPr>
        <p:spPr>
          <a:xfrm>
            <a:off x="311700" y="376500"/>
            <a:ext cx="5578500" cy="4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"/>
              <a:t>2.0: 구현 (데이터셋)</a:t>
            </a:r>
            <a:endParaRPr b="1"/>
          </a:p>
        </p:txBody>
      </p:sp>
      <p:sp>
        <p:nvSpPr>
          <p:cNvPr id="220" name="Google Shape;220;p38"/>
          <p:cNvSpPr txBox="1"/>
          <p:nvPr/>
        </p:nvSpPr>
        <p:spPr>
          <a:xfrm>
            <a:off x="579225" y="1034875"/>
            <a:ext cx="4448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pic>
        <p:nvPicPr>
          <p:cNvPr id="221" name="Google Shape;221;p38"/>
          <p:cNvPicPr preferRelativeResize="0"/>
          <p:nvPr/>
        </p:nvPicPr>
        <p:blipFill rotWithShape="1">
          <a:blip r:embed="rId3">
            <a:alphaModFix/>
          </a:blip>
          <a:srcRect b="51125" l="0" r="0" t="0"/>
          <a:stretch/>
        </p:blipFill>
        <p:spPr>
          <a:xfrm>
            <a:off x="3892600" y="2013650"/>
            <a:ext cx="5194400" cy="2955975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38"/>
          <p:cNvSpPr txBox="1"/>
          <p:nvPr/>
        </p:nvSpPr>
        <p:spPr>
          <a:xfrm>
            <a:off x="311700" y="1034875"/>
            <a:ext cx="4448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많은 데이터중 음원 데이터를 제외하고</a:t>
            </a:r>
            <a:endParaRPr b="0" i="0" sz="1800" u="none" cap="none" strike="noStrike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라벨링 데이터만 가지고 데이터 처리</a:t>
            </a:r>
            <a:endParaRPr b="0" i="0" sz="1800" u="none" cap="none" strike="noStrike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23" name="Google Shape;223;p38"/>
          <p:cNvSpPr txBox="1"/>
          <p:nvPr/>
        </p:nvSpPr>
        <p:spPr>
          <a:xfrm>
            <a:off x="311700" y="1803313"/>
            <a:ext cx="4448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이중 데이터 전처리 방식을 </a:t>
            </a:r>
            <a:endParaRPr b="0" i="0" sz="1800" u="none" cap="none" strike="noStrike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두가지로 처리함</a:t>
            </a:r>
            <a:endParaRPr b="0" i="0" sz="1800" u="none" cap="none" strike="noStrike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24" name="Google Shape;224;p38"/>
          <p:cNvSpPr txBox="1"/>
          <p:nvPr/>
        </p:nvSpPr>
        <p:spPr>
          <a:xfrm>
            <a:off x="311700" y="2571750"/>
            <a:ext cx="4448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 단어별 텍스트마이닝</a:t>
            </a:r>
            <a:endParaRPr b="0" i="0" sz="1800" u="none" cap="none" strike="noStrike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25" name="Google Shape;225;p38"/>
          <p:cNvSpPr txBox="1"/>
          <p:nvPr/>
        </p:nvSpPr>
        <p:spPr>
          <a:xfrm>
            <a:off x="311700" y="3033450"/>
            <a:ext cx="4448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2. 문장별 텍스트마이닝</a:t>
            </a:r>
            <a:endParaRPr b="0" i="0" sz="1800" u="none" cap="none" strike="noStrike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1"/>
          <p:cNvSpPr txBox="1"/>
          <p:nvPr>
            <p:ph type="title"/>
          </p:nvPr>
        </p:nvSpPr>
        <p:spPr>
          <a:xfrm>
            <a:off x="311700" y="376500"/>
            <a:ext cx="5578500" cy="4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"/>
              <a:t>0: 발표자 소개</a:t>
            </a:r>
            <a:endParaRPr b="1"/>
          </a:p>
        </p:txBody>
      </p:sp>
      <p:sp>
        <p:nvSpPr>
          <p:cNvPr id="87" name="Google Shape;87;p21"/>
          <p:cNvSpPr txBox="1"/>
          <p:nvPr>
            <p:ph idx="1" type="body"/>
          </p:nvPr>
        </p:nvSpPr>
        <p:spPr>
          <a:xfrm>
            <a:off x="387900" y="787350"/>
            <a:ext cx="4268700" cy="387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71"/>
              <a:buFont typeface="Arial"/>
              <a:buNone/>
            </a:pPr>
            <a:r>
              <a:rPr lang="en" sz="125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{</a:t>
            </a:r>
            <a:endParaRPr sz="125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571"/>
              <a:buFont typeface="Arial"/>
              <a:buNone/>
            </a:pPr>
            <a:r>
              <a:rPr lang="en" sz="125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Name: Mireu Lim,</a:t>
            </a:r>
            <a:endParaRPr sz="125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5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Email: limmireu1214@gmail.com,</a:t>
            </a:r>
            <a:endParaRPr sz="125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571"/>
              <a:buFont typeface="Arial"/>
              <a:buNone/>
            </a:pPr>
            <a:r>
              <a:rPr lang="en" sz="125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HomePage: www.mireu.xyz,</a:t>
            </a:r>
            <a:endParaRPr sz="125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571"/>
              <a:buFont typeface="Arial"/>
              <a:buNone/>
            </a:pPr>
            <a:r>
              <a:rPr lang="en" sz="125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Git: mireu-lab,</a:t>
            </a:r>
            <a:endParaRPr sz="125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571"/>
              <a:buFont typeface="Arial"/>
              <a:buNone/>
            </a:pPr>
            <a:r>
              <a:rPr lang="en" sz="125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Group: [</a:t>
            </a:r>
            <a:endParaRPr sz="125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571"/>
              <a:buFont typeface="Arial"/>
              <a:buNone/>
            </a:pPr>
            <a:r>
              <a:rPr lang="en" sz="125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	[대구가톨릭대학교,  AI빅데이터공학과],</a:t>
            </a:r>
            <a:endParaRPr sz="125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571"/>
              <a:buFont typeface="Arial"/>
              <a:buNone/>
            </a:pPr>
            <a:r>
              <a:rPr lang="en" sz="125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	None_Labs</a:t>
            </a:r>
            <a:endParaRPr sz="125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571"/>
              <a:buFont typeface="Arial"/>
              <a:buNone/>
            </a:pPr>
            <a:r>
              <a:rPr lang="en" sz="125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]</a:t>
            </a:r>
            <a:endParaRPr sz="125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600"/>
              <a:buNone/>
            </a:pPr>
            <a:r>
              <a:rPr lang="en" sz="125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sz="125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8" name="Google Shape;88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91538" y="1018350"/>
            <a:ext cx="2752114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9"/>
          <p:cNvSpPr txBox="1"/>
          <p:nvPr>
            <p:ph type="title"/>
          </p:nvPr>
        </p:nvSpPr>
        <p:spPr>
          <a:xfrm>
            <a:off x="311700" y="376500"/>
            <a:ext cx="5578500" cy="4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"/>
              <a:t>2.0: 구현 (단어별 텍스트 마이닝)</a:t>
            </a:r>
            <a:endParaRPr b="1"/>
          </a:p>
        </p:txBody>
      </p:sp>
      <p:sp>
        <p:nvSpPr>
          <p:cNvPr id="231" name="Google Shape;231;p39"/>
          <p:cNvSpPr txBox="1"/>
          <p:nvPr/>
        </p:nvSpPr>
        <p:spPr>
          <a:xfrm>
            <a:off x="579225" y="1034875"/>
            <a:ext cx="4448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232" name="Google Shape;232;p39"/>
          <p:cNvSpPr txBox="1"/>
          <p:nvPr/>
        </p:nvSpPr>
        <p:spPr>
          <a:xfrm>
            <a:off x="311700" y="1034875"/>
            <a:ext cx="4448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중복처리 </a:t>
            </a:r>
            <a:r>
              <a:rPr b="1" i="0" lang="en" sz="18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안한 </a:t>
            </a:r>
            <a:r>
              <a:rPr b="0" i="0" lang="en" sz="18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데이터 개수는 16,438,613개</a:t>
            </a:r>
            <a:endParaRPr b="0" i="0" sz="1800" u="none" cap="none" strike="noStrike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33" name="Google Shape;233;p39"/>
          <p:cNvSpPr txBox="1"/>
          <p:nvPr/>
        </p:nvSpPr>
        <p:spPr>
          <a:xfrm>
            <a:off x="311700" y="1803313"/>
            <a:ext cx="4448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중복처리 </a:t>
            </a:r>
            <a:r>
              <a:rPr b="1" i="0" lang="en" sz="18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한 </a:t>
            </a:r>
            <a:r>
              <a:rPr b="0" i="0" lang="en" sz="18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데이터 개수는</a:t>
            </a:r>
            <a:endParaRPr b="0" i="0" sz="1800" u="none" cap="none" strike="noStrike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1,534,703개</a:t>
            </a:r>
            <a:endParaRPr b="0" i="0" sz="1800" u="none" cap="none" strike="noStrike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234" name="Google Shape;234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40150" y="681550"/>
            <a:ext cx="2948999" cy="39934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40150" y="795000"/>
            <a:ext cx="2865229" cy="3879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40"/>
          <p:cNvSpPr txBox="1"/>
          <p:nvPr>
            <p:ph type="title"/>
          </p:nvPr>
        </p:nvSpPr>
        <p:spPr>
          <a:xfrm>
            <a:off x="311700" y="376500"/>
            <a:ext cx="5578500" cy="4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"/>
              <a:t>2.0: 구현 (문장별 텍스트 마이닝)</a:t>
            </a:r>
            <a:endParaRPr b="1"/>
          </a:p>
        </p:txBody>
      </p:sp>
      <p:sp>
        <p:nvSpPr>
          <p:cNvPr id="241" name="Google Shape;241;p40"/>
          <p:cNvSpPr txBox="1"/>
          <p:nvPr/>
        </p:nvSpPr>
        <p:spPr>
          <a:xfrm>
            <a:off x="579225" y="1034875"/>
            <a:ext cx="4448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242" name="Google Shape;242;p40"/>
          <p:cNvSpPr txBox="1"/>
          <p:nvPr/>
        </p:nvSpPr>
        <p:spPr>
          <a:xfrm>
            <a:off x="311700" y="1034875"/>
            <a:ext cx="4448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문장별 데이터는 9,341,090개</a:t>
            </a:r>
            <a:endParaRPr b="0" i="0" sz="1800" u="none" cap="none" strike="noStrike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243" name="Google Shape;243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2725" y="1626900"/>
            <a:ext cx="6324201" cy="2875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1"/>
          <p:cNvSpPr txBox="1"/>
          <p:nvPr>
            <p:ph type="title"/>
          </p:nvPr>
        </p:nvSpPr>
        <p:spPr>
          <a:xfrm>
            <a:off x="311700" y="376500"/>
            <a:ext cx="5578500" cy="4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"/>
              <a:t>2.2: 구현 (Model Pipeline 학습)</a:t>
            </a:r>
            <a:endParaRPr b="1"/>
          </a:p>
        </p:txBody>
      </p:sp>
      <p:sp>
        <p:nvSpPr>
          <p:cNvPr id="249" name="Google Shape;249;p41"/>
          <p:cNvSpPr txBox="1"/>
          <p:nvPr/>
        </p:nvSpPr>
        <p:spPr>
          <a:xfrm>
            <a:off x="579225" y="1034875"/>
            <a:ext cx="4448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250" name="Google Shape;250;p41"/>
          <p:cNvSpPr txBox="1"/>
          <p:nvPr/>
        </p:nvSpPr>
        <p:spPr>
          <a:xfrm>
            <a:off x="311700" y="1034875"/>
            <a:ext cx="65430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해당 기능은 GCP에서 ML Pipeline를 사용하는것으로 개발자가 모델 선정부터 데이터 관리까지 </a:t>
            </a:r>
            <a:endParaRPr b="0" i="0" sz="1800" u="none" cap="none" strike="noStrike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모두 전부다 할수있습니다.</a:t>
            </a:r>
            <a:endParaRPr b="0" i="0" sz="1800" u="none" cap="none" strike="noStrike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51" name="Google Shape;251;p41"/>
          <p:cNvSpPr txBox="1"/>
          <p:nvPr/>
        </p:nvSpPr>
        <p:spPr>
          <a:xfrm>
            <a:off x="311700" y="2050675"/>
            <a:ext cx="41493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구글 제품을 이용해서 데이터 마이닝 및 전처리도 가능합니다</a:t>
            </a:r>
            <a:endParaRPr b="0" i="0" sz="1800" u="none" cap="none" strike="noStrike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사용자가 직접 데이터 전처리 한걸 올릴수도있고요</a:t>
            </a:r>
            <a:endParaRPr b="0" i="0" sz="1800" u="none" cap="none" strike="noStrike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252" name="Google Shape;252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16515" y="2050675"/>
            <a:ext cx="5062333" cy="287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2"/>
          <p:cNvSpPr txBox="1"/>
          <p:nvPr>
            <p:ph type="title"/>
          </p:nvPr>
        </p:nvSpPr>
        <p:spPr>
          <a:xfrm>
            <a:off x="311700" y="376500"/>
            <a:ext cx="5578500" cy="4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"/>
              <a:t>2.2: 구현 (Model Pipeline 학습)</a:t>
            </a:r>
            <a:endParaRPr b="1"/>
          </a:p>
        </p:txBody>
      </p:sp>
      <p:sp>
        <p:nvSpPr>
          <p:cNvPr id="258" name="Google Shape;258;p42"/>
          <p:cNvSpPr txBox="1"/>
          <p:nvPr/>
        </p:nvSpPr>
        <p:spPr>
          <a:xfrm>
            <a:off x="579225" y="1034875"/>
            <a:ext cx="4448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259" name="Google Shape;259;p42"/>
          <p:cNvSpPr txBox="1"/>
          <p:nvPr/>
        </p:nvSpPr>
        <p:spPr>
          <a:xfrm>
            <a:off x="311700" y="1034875"/>
            <a:ext cx="6543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일단은…… 이것을 해봤습니다… 에…</a:t>
            </a:r>
            <a:endParaRPr b="0" i="0" sz="1800" u="none" cap="none" strike="noStrike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260" name="Google Shape;260;p42"/>
          <p:cNvPicPr preferRelativeResize="0"/>
          <p:nvPr/>
        </p:nvPicPr>
        <p:blipFill rotWithShape="1">
          <a:blip r:embed="rId3">
            <a:alphaModFix/>
          </a:blip>
          <a:srcRect b="29858" l="0" r="42696" t="56590"/>
          <a:stretch/>
        </p:blipFill>
        <p:spPr>
          <a:xfrm>
            <a:off x="496263" y="3266225"/>
            <a:ext cx="8151475" cy="113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3"/>
          <p:cNvSpPr txBox="1"/>
          <p:nvPr>
            <p:ph type="title"/>
          </p:nvPr>
        </p:nvSpPr>
        <p:spPr>
          <a:xfrm>
            <a:off x="311700" y="376500"/>
            <a:ext cx="5578500" cy="4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"/>
              <a:t>2.2: 구현 (Model Pipeline 학습)</a:t>
            </a:r>
            <a:endParaRPr b="1"/>
          </a:p>
        </p:txBody>
      </p:sp>
      <p:sp>
        <p:nvSpPr>
          <p:cNvPr id="266" name="Google Shape;266;p43"/>
          <p:cNvSpPr txBox="1"/>
          <p:nvPr/>
        </p:nvSpPr>
        <p:spPr>
          <a:xfrm>
            <a:off x="579225" y="1034875"/>
            <a:ext cx="4448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267" name="Google Shape;267;p43"/>
          <p:cNvSpPr txBox="1"/>
          <p:nvPr/>
        </p:nvSpPr>
        <p:spPr>
          <a:xfrm>
            <a:off x="311700" y="1034875"/>
            <a:ext cx="6543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일단은…… 이것을 해봤습니다… 에…</a:t>
            </a:r>
            <a:endParaRPr b="0" i="0" sz="1800" u="none" cap="none" strike="noStrike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68" name="Google Shape;268;p43"/>
          <p:cNvSpPr txBox="1"/>
          <p:nvPr/>
        </p:nvSpPr>
        <p:spPr>
          <a:xfrm>
            <a:off x="311700" y="1519625"/>
            <a:ext cx="6543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에… 데이터 5000개 제한이라서 더 넣질 못해가지고 </a:t>
            </a:r>
            <a:endParaRPr b="0" i="0" sz="1800" u="none" cap="none" strike="noStrike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5000개 짜리로 넣어봤습니다</a:t>
            </a:r>
            <a:endParaRPr b="0" i="0" sz="1800" u="none" cap="none" strike="noStrike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4"/>
          <p:cNvSpPr txBox="1"/>
          <p:nvPr>
            <p:ph type="title"/>
          </p:nvPr>
        </p:nvSpPr>
        <p:spPr>
          <a:xfrm>
            <a:off x="311700" y="376500"/>
            <a:ext cx="5578500" cy="4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"/>
              <a:t>2.2: 구현 (Model Pipeline 학습)</a:t>
            </a:r>
            <a:endParaRPr b="1"/>
          </a:p>
        </p:txBody>
      </p:sp>
      <p:sp>
        <p:nvSpPr>
          <p:cNvPr id="274" name="Google Shape;274;p44"/>
          <p:cNvSpPr txBox="1"/>
          <p:nvPr/>
        </p:nvSpPr>
        <p:spPr>
          <a:xfrm>
            <a:off x="579225" y="1034875"/>
            <a:ext cx="4448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275" name="Google Shape;275;p44"/>
          <p:cNvSpPr txBox="1"/>
          <p:nvPr/>
        </p:nvSpPr>
        <p:spPr>
          <a:xfrm>
            <a:off x="311700" y="1034875"/>
            <a:ext cx="6543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일단은…… 이것을 해봤습니다… 에…</a:t>
            </a:r>
            <a:endParaRPr b="0" i="0" sz="1800" u="none" cap="none" strike="noStrike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76" name="Google Shape;276;p44"/>
          <p:cNvSpPr txBox="1"/>
          <p:nvPr/>
        </p:nvSpPr>
        <p:spPr>
          <a:xfrm>
            <a:off x="311700" y="1519625"/>
            <a:ext cx="6543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에… 데이터 5000개 제한이라서 더 넣질 못해가지고 </a:t>
            </a:r>
            <a:endParaRPr b="0" i="0" sz="1800" u="none" cap="none" strike="noStrike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5000개 짜리로 넣어봤습니다</a:t>
            </a:r>
            <a:endParaRPr b="0" i="0" sz="1800" u="none" cap="none" strike="noStrike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277" name="Google Shape;277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80875" y="1130225"/>
            <a:ext cx="4512334" cy="35736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5"/>
          <p:cNvSpPr txBox="1"/>
          <p:nvPr>
            <p:ph type="title"/>
          </p:nvPr>
        </p:nvSpPr>
        <p:spPr>
          <a:xfrm>
            <a:off x="311700" y="376500"/>
            <a:ext cx="5578500" cy="4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"/>
              <a:t>2.2: 구현 (Model Pipeline 학습)</a:t>
            </a:r>
            <a:endParaRPr b="1"/>
          </a:p>
        </p:txBody>
      </p:sp>
      <p:sp>
        <p:nvSpPr>
          <p:cNvPr id="283" name="Google Shape;283;p45"/>
          <p:cNvSpPr txBox="1"/>
          <p:nvPr/>
        </p:nvSpPr>
        <p:spPr>
          <a:xfrm>
            <a:off x="579225" y="1034875"/>
            <a:ext cx="4448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284" name="Google Shape;284;p45"/>
          <p:cNvSpPr txBox="1"/>
          <p:nvPr/>
        </p:nvSpPr>
        <p:spPr>
          <a:xfrm>
            <a:off x="311700" y="1034875"/>
            <a:ext cx="6543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일단은…… 이것을 해봤습니다… 에…</a:t>
            </a:r>
            <a:endParaRPr b="0" i="0" sz="1800" u="none" cap="none" strike="noStrike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85" name="Google Shape;285;p45"/>
          <p:cNvSpPr txBox="1"/>
          <p:nvPr/>
        </p:nvSpPr>
        <p:spPr>
          <a:xfrm>
            <a:off x="311700" y="1519625"/>
            <a:ext cx="6543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에… 데이터 5000개 제한이라서 더 넣질 못해가지고 </a:t>
            </a:r>
            <a:endParaRPr b="0" i="0" sz="1800" u="none" cap="none" strike="noStrike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5000개 짜리로 넣어봤습니다</a:t>
            </a:r>
            <a:endParaRPr b="0" i="0" sz="1800" u="none" cap="none" strike="noStrike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286" name="Google Shape;286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80875" y="1130225"/>
            <a:ext cx="4512334" cy="3573648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45"/>
          <p:cNvSpPr txBox="1"/>
          <p:nvPr/>
        </p:nvSpPr>
        <p:spPr>
          <a:xfrm>
            <a:off x="311700" y="2392925"/>
            <a:ext cx="65430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1" i="0" lang="en" sz="26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???: 뭐가 OK인데?</a:t>
            </a:r>
            <a:endParaRPr b="1" i="0" sz="2600" u="none" cap="none" strike="noStrike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6"/>
          <p:cNvSpPr txBox="1"/>
          <p:nvPr>
            <p:ph type="title"/>
          </p:nvPr>
        </p:nvSpPr>
        <p:spPr>
          <a:xfrm>
            <a:off x="311700" y="376500"/>
            <a:ext cx="5578500" cy="4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"/>
              <a:t>2.2: 구현 (Model Pipeline 학습)</a:t>
            </a:r>
            <a:endParaRPr b="1"/>
          </a:p>
        </p:txBody>
      </p:sp>
      <p:sp>
        <p:nvSpPr>
          <p:cNvPr id="293" name="Google Shape;293;p46"/>
          <p:cNvSpPr txBox="1"/>
          <p:nvPr/>
        </p:nvSpPr>
        <p:spPr>
          <a:xfrm>
            <a:off x="579225" y="1034875"/>
            <a:ext cx="4448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294" name="Google Shape;294;p46"/>
          <p:cNvSpPr txBox="1"/>
          <p:nvPr/>
        </p:nvSpPr>
        <p:spPr>
          <a:xfrm>
            <a:off x="311700" y="1034875"/>
            <a:ext cx="6543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쨌든 이제 Google에서 제공하는 AutoML를 이용해서 Model를 학습했습니다</a:t>
            </a:r>
            <a:endParaRPr b="0" i="0" sz="1800" u="none" cap="none" strike="noStrike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7"/>
          <p:cNvSpPr txBox="1"/>
          <p:nvPr>
            <p:ph type="title"/>
          </p:nvPr>
        </p:nvSpPr>
        <p:spPr>
          <a:xfrm>
            <a:off x="311700" y="376500"/>
            <a:ext cx="5578500" cy="4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"/>
              <a:t>2.2: 구현 (Model Pipeline 학습)</a:t>
            </a:r>
            <a:endParaRPr b="1"/>
          </a:p>
        </p:txBody>
      </p:sp>
      <p:sp>
        <p:nvSpPr>
          <p:cNvPr id="300" name="Google Shape;300;p47"/>
          <p:cNvSpPr txBox="1"/>
          <p:nvPr/>
        </p:nvSpPr>
        <p:spPr>
          <a:xfrm>
            <a:off x="579225" y="1034875"/>
            <a:ext cx="4448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301" name="Google Shape;301;p47"/>
          <p:cNvSpPr txBox="1"/>
          <p:nvPr/>
        </p:nvSpPr>
        <p:spPr>
          <a:xfrm>
            <a:off x="311700" y="1034875"/>
            <a:ext cx="6543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쨌든 이제 Google에서 제공하는 AutoML를 이용해서 Model를 학습했습니다</a:t>
            </a:r>
            <a:endParaRPr b="0" i="0" sz="1800" u="none" cap="none" strike="noStrike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02" name="Google Shape;302;p47"/>
          <p:cNvSpPr txBox="1"/>
          <p:nvPr/>
        </p:nvSpPr>
        <p:spPr>
          <a:xfrm>
            <a:off x="2767350" y="1312075"/>
            <a:ext cx="836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… 만…</a:t>
            </a:r>
            <a:endParaRPr b="1" i="0" sz="1800" u="none" cap="none" strike="noStrike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8"/>
          <p:cNvSpPr txBox="1"/>
          <p:nvPr>
            <p:ph type="title"/>
          </p:nvPr>
        </p:nvSpPr>
        <p:spPr>
          <a:xfrm>
            <a:off x="311700" y="376500"/>
            <a:ext cx="5578500" cy="4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"/>
              <a:t>2.2: 구현 (Model Pipeline 학습)</a:t>
            </a:r>
            <a:endParaRPr b="1"/>
          </a:p>
        </p:txBody>
      </p:sp>
      <p:sp>
        <p:nvSpPr>
          <p:cNvPr id="308" name="Google Shape;308;p48"/>
          <p:cNvSpPr txBox="1"/>
          <p:nvPr/>
        </p:nvSpPr>
        <p:spPr>
          <a:xfrm>
            <a:off x="579225" y="1034875"/>
            <a:ext cx="4448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309" name="Google Shape;309;p48"/>
          <p:cNvSpPr txBox="1"/>
          <p:nvPr/>
        </p:nvSpPr>
        <p:spPr>
          <a:xfrm>
            <a:off x="311700" y="1034875"/>
            <a:ext cx="6543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쨌든 이제 Google에서 제공하는 AutoML를 이용해서 Model를 학습했습니다</a:t>
            </a:r>
            <a:endParaRPr b="0" i="0" sz="1800" u="none" cap="none" strike="noStrike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10" name="Google Shape;310;p48"/>
          <p:cNvSpPr txBox="1"/>
          <p:nvPr/>
        </p:nvSpPr>
        <p:spPr>
          <a:xfrm>
            <a:off x="2767350" y="1312075"/>
            <a:ext cx="836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… 만…</a:t>
            </a:r>
            <a:endParaRPr b="1" i="0" sz="1800" u="none" cap="none" strike="noStrike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11" name="Google Shape;311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800" y="1872425"/>
            <a:ext cx="5463250" cy="2483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2"/>
          <p:cNvSpPr txBox="1"/>
          <p:nvPr>
            <p:ph type="title"/>
          </p:nvPr>
        </p:nvSpPr>
        <p:spPr>
          <a:xfrm>
            <a:off x="3450950" y="1986900"/>
            <a:ext cx="5538300" cy="132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" sz="3500"/>
              <a:t>1.1: 구현 계?기</a:t>
            </a:r>
            <a:endParaRPr sz="3500"/>
          </a:p>
        </p:txBody>
      </p:sp>
      <p:sp>
        <p:nvSpPr>
          <p:cNvPr id="94" name="Google Shape;94;p22"/>
          <p:cNvSpPr txBox="1"/>
          <p:nvPr>
            <p:ph idx="1" type="subTitle"/>
          </p:nvPr>
        </p:nvSpPr>
        <p:spPr>
          <a:xfrm>
            <a:off x="4560135" y="1067343"/>
            <a:ext cx="3841500" cy="3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/>
              <a:t>GDG Cloud Korea, GDSC Yonsei &amp; Ewha</a:t>
            </a:r>
            <a:endParaRPr sz="16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49"/>
          <p:cNvSpPr txBox="1"/>
          <p:nvPr>
            <p:ph type="title"/>
          </p:nvPr>
        </p:nvSpPr>
        <p:spPr>
          <a:xfrm>
            <a:off x="311700" y="376500"/>
            <a:ext cx="5578500" cy="4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"/>
              <a:t>2.2: 구현 (Model Pipeline 학습)</a:t>
            </a:r>
            <a:endParaRPr b="1"/>
          </a:p>
        </p:txBody>
      </p:sp>
      <p:sp>
        <p:nvSpPr>
          <p:cNvPr id="317" name="Google Shape;317;p49"/>
          <p:cNvSpPr txBox="1"/>
          <p:nvPr/>
        </p:nvSpPr>
        <p:spPr>
          <a:xfrm>
            <a:off x="579225" y="1034875"/>
            <a:ext cx="4448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318" name="Google Shape;318;p49"/>
          <p:cNvSpPr txBox="1"/>
          <p:nvPr/>
        </p:nvSpPr>
        <p:spPr>
          <a:xfrm>
            <a:off x="311700" y="1034875"/>
            <a:ext cx="6543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쨌든 이제 Google에서 제공하는 AutoML를 이용해서 Model를 학습했습니다</a:t>
            </a:r>
            <a:endParaRPr b="0" i="0" sz="1800" u="none" cap="none" strike="noStrike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19" name="Google Shape;319;p49"/>
          <p:cNvSpPr txBox="1"/>
          <p:nvPr/>
        </p:nvSpPr>
        <p:spPr>
          <a:xfrm>
            <a:off x="2767350" y="1312075"/>
            <a:ext cx="836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… 만…</a:t>
            </a:r>
            <a:endParaRPr b="1" i="0" sz="1800" u="none" cap="none" strike="noStrike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20" name="Google Shape;320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800" y="1872425"/>
            <a:ext cx="5463250" cy="248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49"/>
          <p:cNvPicPr preferRelativeResize="0"/>
          <p:nvPr/>
        </p:nvPicPr>
        <p:blipFill rotWithShape="1">
          <a:blip r:embed="rId4">
            <a:alphaModFix/>
          </a:blip>
          <a:srcRect b="38068" l="0" r="43381" t="47388"/>
          <a:stretch/>
        </p:blipFill>
        <p:spPr>
          <a:xfrm>
            <a:off x="3302250" y="2788687"/>
            <a:ext cx="4448401" cy="8154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50"/>
          <p:cNvSpPr txBox="1"/>
          <p:nvPr>
            <p:ph type="title"/>
          </p:nvPr>
        </p:nvSpPr>
        <p:spPr>
          <a:xfrm>
            <a:off x="311700" y="376500"/>
            <a:ext cx="5578500" cy="4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"/>
              <a:t>2.1: 구현 (PaLM2 파인튜닝)</a:t>
            </a:r>
            <a:endParaRPr b="1"/>
          </a:p>
        </p:txBody>
      </p:sp>
      <p:sp>
        <p:nvSpPr>
          <p:cNvPr id="327" name="Google Shape;327;p50"/>
          <p:cNvSpPr txBox="1"/>
          <p:nvPr/>
        </p:nvSpPr>
        <p:spPr>
          <a:xfrm>
            <a:off x="341925" y="1188600"/>
            <a:ext cx="4149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PaLM은 간단하게 Bard!</a:t>
            </a:r>
            <a:endParaRPr b="0" i="0" sz="1800" u="none" cap="none" strike="noStrike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28" name="Google Shape;328;p50"/>
          <p:cNvSpPr txBox="1"/>
          <p:nvPr/>
        </p:nvSpPr>
        <p:spPr>
          <a:xfrm>
            <a:off x="341925" y="1650300"/>
            <a:ext cx="4716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Google에서 만든 Bard의 Model를 Fine-Tuning을 할수있게 서비스를 구현</a:t>
            </a:r>
            <a:endParaRPr b="0" i="0" sz="1800" u="none" cap="none" strike="noStrike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29" name="Google Shape;329;p50"/>
          <p:cNvSpPr txBox="1"/>
          <p:nvPr/>
        </p:nvSpPr>
        <p:spPr>
          <a:xfrm>
            <a:off x="341925" y="2361300"/>
            <a:ext cx="41493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해당 서비스 말고도 GPT를 가지고 Fine-Tuning을 할수있다</a:t>
            </a:r>
            <a:endParaRPr b="0" i="0" sz="1800" u="none" cap="none" strike="noStrike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30" name="Google Shape;330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277186">
            <a:off x="6094000" y="1752800"/>
            <a:ext cx="1877325" cy="1845700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50"/>
          <p:cNvSpPr txBox="1"/>
          <p:nvPr/>
        </p:nvSpPr>
        <p:spPr>
          <a:xfrm>
            <a:off x="341925" y="3100200"/>
            <a:ext cx="60348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또한 해당 기능들을 사용할수있는 서비스를 Generative AI Studio이라고 이야기한다</a:t>
            </a:r>
            <a:endParaRPr b="0" i="0" sz="1800" u="none" cap="none" strike="noStrike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51"/>
          <p:cNvSpPr txBox="1"/>
          <p:nvPr>
            <p:ph type="title"/>
          </p:nvPr>
        </p:nvSpPr>
        <p:spPr>
          <a:xfrm>
            <a:off x="311700" y="376500"/>
            <a:ext cx="5578500" cy="4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"/>
              <a:t>2.1: 구현 (PaLM2 파인튜닝)</a:t>
            </a:r>
            <a:endParaRPr b="1"/>
          </a:p>
        </p:txBody>
      </p:sp>
      <p:sp>
        <p:nvSpPr>
          <p:cNvPr id="337" name="Google Shape;337;p51"/>
          <p:cNvSpPr txBox="1"/>
          <p:nvPr/>
        </p:nvSpPr>
        <p:spPr>
          <a:xfrm>
            <a:off x="311700" y="1147900"/>
            <a:ext cx="5777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dk2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일단은 우리가 만든 데이터셋을 좀더 가공해야합니다</a:t>
            </a:r>
            <a:endParaRPr b="0" i="0" sz="1800" u="none" cap="none" strike="noStrike">
              <a:solidFill>
                <a:schemeClr val="dk2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pic>
        <p:nvPicPr>
          <p:cNvPr id="338" name="Google Shape;338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16950" y="1775300"/>
            <a:ext cx="3371850" cy="3067050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51"/>
          <p:cNvSpPr txBox="1"/>
          <p:nvPr/>
        </p:nvSpPr>
        <p:spPr>
          <a:xfrm>
            <a:off x="311700" y="1775300"/>
            <a:ext cx="57777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Input와 output를 관리를 이렇게 해서 </a:t>
            </a:r>
            <a:endParaRPr b="1" i="0" sz="1800" u="none" cap="none" strike="noStrike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Cloud Storage를 저장하거나 구현하거나</a:t>
            </a:r>
            <a:endParaRPr b="1" i="0" sz="1800" u="none" cap="none" strike="noStrike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40" name="Google Shape;340;p51"/>
          <p:cNvSpPr txBox="1"/>
          <p:nvPr/>
        </p:nvSpPr>
        <p:spPr>
          <a:xfrm>
            <a:off x="311700" y="2461100"/>
            <a:ext cx="57777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Python Vertex AI SDK를 이용해서 </a:t>
            </a:r>
            <a:endParaRPr b="1" i="0" sz="1800" u="none" cap="none" strike="noStrike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구현하거나</a:t>
            </a:r>
            <a:endParaRPr b="1" i="0" sz="1800" u="none" cap="none" strike="noStrike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41" name="Google Shape;341;p51"/>
          <p:cNvSpPr txBox="1"/>
          <p:nvPr/>
        </p:nvSpPr>
        <p:spPr>
          <a:xfrm>
            <a:off x="311700" y="3146900"/>
            <a:ext cx="5777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Gcloud (Shell)를 이용해서 구현하거나</a:t>
            </a:r>
            <a:endParaRPr b="1" i="0" sz="1800" u="none" cap="none" strike="noStrike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42" name="Google Shape;342;p51"/>
          <p:cNvSpPr txBox="1"/>
          <p:nvPr/>
        </p:nvSpPr>
        <p:spPr>
          <a:xfrm>
            <a:off x="311700" y="3527900"/>
            <a:ext cx="5777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Colab가지고 구현하거나</a:t>
            </a:r>
            <a:endParaRPr b="1" i="0" sz="1800" u="none" cap="none" strike="noStrike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52"/>
          <p:cNvSpPr txBox="1"/>
          <p:nvPr>
            <p:ph type="title"/>
          </p:nvPr>
        </p:nvSpPr>
        <p:spPr>
          <a:xfrm>
            <a:off x="311700" y="376500"/>
            <a:ext cx="5578500" cy="4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"/>
              <a:t>2.1: 구현 (PaLM2 파인튜닝)</a:t>
            </a:r>
            <a:endParaRPr b="1"/>
          </a:p>
        </p:txBody>
      </p:sp>
      <p:pic>
        <p:nvPicPr>
          <p:cNvPr id="348" name="Google Shape;348;p52"/>
          <p:cNvPicPr preferRelativeResize="0"/>
          <p:nvPr/>
        </p:nvPicPr>
        <p:blipFill rotWithShape="1">
          <a:blip r:embed="rId3">
            <a:alphaModFix/>
          </a:blip>
          <a:srcRect b="31880" l="450" r="82913" t="2016"/>
          <a:stretch/>
        </p:blipFill>
        <p:spPr>
          <a:xfrm>
            <a:off x="2840575" y="2440875"/>
            <a:ext cx="2355375" cy="244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53"/>
          <p:cNvSpPr txBox="1"/>
          <p:nvPr>
            <p:ph type="title"/>
          </p:nvPr>
        </p:nvSpPr>
        <p:spPr>
          <a:xfrm>
            <a:off x="311700" y="376500"/>
            <a:ext cx="5578500" cy="4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"/>
              <a:t>2.1: 구현 (PaLM2 파인튜닝)</a:t>
            </a:r>
            <a:endParaRPr b="1"/>
          </a:p>
        </p:txBody>
      </p:sp>
      <p:pic>
        <p:nvPicPr>
          <p:cNvPr id="354" name="Google Shape;354;p53"/>
          <p:cNvPicPr preferRelativeResize="0"/>
          <p:nvPr/>
        </p:nvPicPr>
        <p:blipFill rotWithShape="1">
          <a:blip r:embed="rId3">
            <a:alphaModFix/>
          </a:blip>
          <a:srcRect b="31881" l="449" r="82913" t="2016"/>
          <a:stretch/>
        </p:blipFill>
        <p:spPr>
          <a:xfrm>
            <a:off x="2840575" y="2440875"/>
            <a:ext cx="2355375" cy="244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53"/>
          <p:cNvPicPr preferRelativeResize="0"/>
          <p:nvPr/>
        </p:nvPicPr>
        <p:blipFill rotWithShape="1">
          <a:blip r:embed="rId3">
            <a:alphaModFix/>
          </a:blip>
          <a:srcRect b="33808" l="64687" r="16705" t="21963"/>
          <a:stretch/>
        </p:blipFill>
        <p:spPr>
          <a:xfrm>
            <a:off x="4909875" y="1201700"/>
            <a:ext cx="3570800" cy="221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4"/>
          <p:cNvSpPr txBox="1"/>
          <p:nvPr>
            <p:ph type="title"/>
          </p:nvPr>
        </p:nvSpPr>
        <p:spPr>
          <a:xfrm>
            <a:off x="311700" y="376500"/>
            <a:ext cx="5578500" cy="4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"/>
              <a:t>2.1: 구현 (PaLM2 파인튜닝)</a:t>
            </a:r>
            <a:endParaRPr b="1"/>
          </a:p>
        </p:txBody>
      </p:sp>
      <p:pic>
        <p:nvPicPr>
          <p:cNvPr id="361" name="Google Shape;361;p54"/>
          <p:cNvPicPr preferRelativeResize="0"/>
          <p:nvPr/>
        </p:nvPicPr>
        <p:blipFill rotWithShape="1">
          <a:blip r:embed="rId3">
            <a:alphaModFix/>
          </a:blip>
          <a:srcRect b="31881" l="449" r="82913" t="2016"/>
          <a:stretch/>
        </p:blipFill>
        <p:spPr>
          <a:xfrm>
            <a:off x="2840575" y="2440875"/>
            <a:ext cx="2355375" cy="244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54"/>
          <p:cNvPicPr preferRelativeResize="0"/>
          <p:nvPr/>
        </p:nvPicPr>
        <p:blipFill rotWithShape="1">
          <a:blip r:embed="rId3">
            <a:alphaModFix/>
          </a:blip>
          <a:srcRect b="33808" l="64687" r="16705" t="21963"/>
          <a:stretch/>
        </p:blipFill>
        <p:spPr>
          <a:xfrm>
            <a:off x="4909875" y="1201700"/>
            <a:ext cx="3570800" cy="2215775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p54"/>
          <p:cNvSpPr txBox="1"/>
          <p:nvPr/>
        </p:nvSpPr>
        <p:spPr>
          <a:xfrm>
            <a:off x="405150" y="1195050"/>
            <a:ext cx="3832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dk2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결국은 됐습니다.</a:t>
            </a:r>
            <a:endParaRPr b="0" i="0" sz="1800" u="none" cap="none" strike="noStrike">
              <a:solidFill>
                <a:schemeClr val="dk2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364" name="Google Shape;364;p54"/>
          <p:cNvSpPr txBox="1"/>
          <p:nvPr/>
        </p:nvSpPr>
        <p:spPr>
          <a:xfrm>
            <a:off x="405150" y="1576050"/>
            <a:ext cx="38328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dk2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데이터를 더 넣어서 Fine-Tuning하면 되겠지만…</a:t>
            </a:r>
            <a:endParaRPr b="0" i="0" sz="1800" u="none" cap="none" strike="noStrike">
              <a:solidFill>
                <a:schemeClr val="dk2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55"/>
          <p:cNvSpPr txBox="1"/>
          <p:nvPr>
            <p:ph type="title"/>
          </p:nvPr>
        </p:nvSpPr>
        <p:spPr>
          <a:xfrm>
            <a:off x="311700" y="376500"/>
            <a:ext cx="5578500" cy="4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"/>
              <a:t>2.1: 구현 (PaLM2 파인튜닝)</a:t>
            </a:r>
            <a:endParaRPr b="1"/>
          </a:p>
        </p:txBody>
      </p:sp>
      <p:pic>
        <p:nvPicPr>
          <p:cNvPr id="370" name="Google Shape;370;p55"/>
          <p:cNvPicPr preferRelativeResize="0"/>
          <p:nvPr/>
        </p:nvPicPr>
        <p:blipFill rotWithShape="1">
          <a:blip r:embed="rId3">
            <a:alphaModFix/>
          </a:blip>
          <a:srcRect b="31881" l="449" r="82913" t="2016"/>
          <a:stretch/>
        </p:blipFill>
        <p:spPr>
          <a:xfrm>
            <a:off x="2840575" y="2440875"/>
            <a:ext cx="2355375" cy="244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55"/>
          <p:cNvPicPr preferRelativeResize="0"/>
          <p:nvPr/>
        </p:nvPicPr>
        <p:blipFill rotWithShape="1">
          <a:blip r:embed="rId3">
            <a:alphaModFix/>
          </a:blip>
          <a:srcRect b="33808" l="64687" r="16705" t="21963"/>
          <a:stretch/>
        </p:blipFill>
        <p:spPr>
          <a:xfrm>
            <a:off x="4909875" y="1201700"/>
            <a:ext cx="3570800" cy="2215775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55"/>
          <p:cNvSpPr txBox="1"/>
          <p:nvPr/>
        </p:nvSpPr>
        <p:spPr>
          <a:xfrm>
            <a:off x="405150" y="1195050"/>
            <a:ext cx="3832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dk2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결국은 됐습니다.</a:t>
            </a:r>
            <a:endParaRPr b="0" i="0" sz="1800" u="none" cap="none" strike="noStrike">
              <a:solidFill>
                <a:schemeClr val="dk2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373" name="Google Shape;373;p55"/>
          <p:cNvSpPr txBox="1"/>
          <p:nvPr/>
        </p:nvSpPr>
        <p:spPr>
          <a:xfrm>
            <a:off x="405150" y="1576050"/>
            <a:ext cx="38328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dk2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데이터를 더 넣어서 Fine-Tuning하면 되겠지만…</a:t>
            </a:r>
            <a:endParaRPr b="0" i="0" sz="1800" u="none" cap="none" strike="noStrike">
              <a:solidFill>
                <a:schemeClr val="dk2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grpSp>
        <p:nvGrpSpPr>
          <p:cNvPr id="374" name="Google Shape;374;p55"/>
          <p:cNvGrpSpPr/>
          <p:nvPr/>
        </p:nvGrpSpPr>
        <p:grpSpPr>
          <a:xfrm>
            <a:off x="1196976" y="1940275"/>
            <a:ext cx="7020699" cy="2541800"/>
            <a:chOff x="1196976" y="1940275"/>
            <a:chExt cx="7020699" cy="2541800"/>
          </a:xfrm>
        </p:grpSpPr>
        <p:pic>
          <p:nvPicPr>
            <p:cNvPr id="375" name="Google Shape;375;p55"/>
            <p:cNvPicPr preferRelativeResize="0"/>
            <p:nvPr/>
          </p:nvPicPr>
          <p:blipFill rotWithShape="1">
            <a:blip r:embed="rId4">
              <a:alphaModFix/>
            </a:blip>
            <a:srcRect b="37651" l="0" r="80419" t="0"/>
            <a:stretch/>
          </p:blipFill>
          <p:spPr>
            <a:xfrm>
              <a:off x="1196976" y="2056800"/>
              <a:ext cx="2881151" cy="2394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6" name="Google Shape;376;p55"/>
            <p:cNvPicPr preferRelativeResize="0"/>
            <p:nvPr/>
          </p:nvPicPr>
          <p:blipFill rotWithShape="1">
            <a:blip r:embed="rId4">
              <a:alphaModFix/>
            </a:blip>
            <a:srcRect b="34839" l="64559" r="14700" t="16380"/>
            <a:stretch/>
          </p:blipFill>
          <p:spPr>
            <a:xfrm>
              <a:off x="4078125" y="1940275"/>
              <a:ext cx="4139550" cy="25418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56"/>
          <p:cNvSpPr txBox="1"/>
          <p:nvPr>
            <p:ph type="title"/>
          </p:nvPr>
        </p:nvSpPr>
        <p:spPr>
          <a:xfrm>
            <a:off x="3450950" y="1986900"/>
            <a:ext cx="6260400" cy="132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" sz="3500"/>
              <a:t>3: 결과</a:t>
            </a:r>
            <a:endParaRPr sz="3500"/>
          </a:p>
        </p:txBody>
      </p:sp>
      <p:sp>
        <p:nvSpPr>
          <p:cNvPr id="382" name="Google Shape;382;p56"/>
          <p:cNvSpPr txBox="1"/>
          <p:nvPr>
            <p:ph idx="1" type="subTitle"/>
          </p:nvPr>
        </p:nvSpPr>
        <p:spPr>
          <a:xfrm>
            <a:off x="4560135" y="1067343"/>
            <a:ext cx="3841500" cy="3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/>
              <a:t>GDG Cloud Korea, GDSC Yonsei &amp; Ewha</a:t>
            </a:r>
            <a:endParaRPr sz="160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57"/>
          <p:cNvSpPr txBox="1"/>
          <p:nvPr>
            <p:ph type="title"/>
          </p:nvPr>
        </p:nvSpPr>
        <p:spPr>
          <a:xfrm>
            <a:off x="311700" y="376500"/>
            <a:ext cx="5578500" cy="4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"/>
              <a:t>3: 결과</a:t>
            </a:r>
            <a:endParaRPr b="1"/>
          </a:p>
        </p:txBody>
      </p:sp>
      <p:sp>
        <p:nvSpPr>
          <p:cNvPr id="388" name="Google Shape;388;p57"/>
          <p:cNvSpPr txBox="1"/>
          <p:nvPr/>
        </p:nvSpPr>
        <p:spPr>
          <a:xfrm>
            <a:off x="545450" y="1164175"/>
            <a:ext cx="7929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네… ML Pipeline 프로그램을 신박하게 볼수있었습니다.</a:t>
            </a:r>
            <a:endParaRPr b="0" i="0" sz="1800" u="none" cap="none" strike="noStrike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89" name="Google Shape;389;p57"/>
          <p:cNvSpPr txBox="1"/>
          <p:nvPr/>
        </p:nvSpPr>
        <p:spPr>
          <a:xfrm>
            <a:off x="545450" y="1903075"/>
            <a:ext cx="79293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Google에서 KubeFlow를 어떻게 쓰는지 </a:t>
            </a:r>
            <a:br>
              <a:rPr b="0" i="0" lang="en" sz="18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0" i="0" lang="en" sz="18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기본 스탠다드를 볼수있어서 매우 좋았습니다</a:t>
            </a:r>
            <a:endParaRPr b="0" i="0" sz="1800" u="none" cap="none" strike="noStrike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90" name="Google Shape;390;p57"/>
          <p:cNvSpPr txBox="1"/>
          <p:nvPr/>
        </p:nvSpPr>
        <p:spPr>
          <a:xfrm>
            <a:off x="506950" y="2982300"/>
            <a:ext cx="5075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만약에 좀 급박하고 Toy프로젝트를 할때 해당 기능을 쓰시면 될것 같습니다</a:t>
            </a:r>
            <a:endParaRPr b="0" i="0" sz="1800" u="none" cap="none" strike="noStrike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8"/>
          <p:cNvSpPr txBox="1"/>
          <p:nvPr>
            <p:ph type="title"/>
          </p:nvPr>
        </p:nvSpPr>
        <p:spPr>
          <a:xfrm>
            <a:off x="311700" y="376500"/>
            <a:ext cx="5578500" cy="4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"/>
              <a:t>3: 결과</a:t>
            </a:r>
            <a:endParaRPr b="1"/>
          </a:p>
        </p:txBody>
      </p:sp>
      <p:sp>
        <p:nvSpPr>
          <p:cNvPr id="396" name="Google Shape;396;p58"/>
          <p:cNvSpPr txBox="1"/>
          <p:nvPr/>
        </p:nvSpPr>
        <p:spPr>
          <a:xfrm>
            <a:off x="545450" y="1164175"/>
            <a:ext cx="7929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네… ML Pipeline 프로그램을 신박하게 볼수있었습니다.</a:t>
            </a:r>
            <a:endParaRPr b="0" i="0" sz="1800" u="none" cap="none" strike="noStrike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97" name="Google Shape;397;p58"/>
          <p:cNvSpPr txBox="1"/>
          <p:nvPr/>
        </p:nvSpPr>
        <p:spPr>
          <a:xfrm>
            <a:off x="545450" y="1903075"/>
            <a:ext cx="79293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Google에서 KubeFlow를 어떻게 쓰는지 </a:t>
            </a:r>
            <a:br>
              <a:rPr b="0" i="0" lang="en" sz="18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0" i="0" lang="en" sz="18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기본 스탠다드를 볼수있어서 매우 좋았습니다</a:t>
            </a:r>
            <a:endParaRPr b="0" i="0" sz="1800" u="none" cap="none" strike="noStrike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98" name="Google Shape;398;p58"/>
          <p:cNvSpPr txBox="1"/>
          <p:nvPr/>
        </p:nvSpPr>
        <p:spPr>
          <a:xfrm>
            <a:off x="506950" y="2982300"/>
            <a:ext cx="5075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만약에 좀 급박하고 Toy프로젝트를 할때 해당 기능을 쓰시면 될것 같습니다</a:t>
            </a:r>
            <a:endParaRPr b="0" i="0" sz="1800" u="none" cap="none" strike="noStrike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99" name="Google Shape;399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33275" y="1181000"/>
            <a:ext cx="4953649" cy="278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3"/>
          <p:cNvSpPr txBox="1"/>
          <p:nvPr>
            <p:ph type="title"/>
          </p:nvPr>
        </p:nvSpPr>
        <p:spPr>
          <a:xfrm>
            <a:off x="311700" y="376500"/>
            <a:ext cx="5578500" cy="4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"/>
              <a:t>1.1: 구현 계?기</a:t>
            </a:r>
            <a:endParaRPr b="1"/>
          </a:p>
        </p:txBody>
      </p:sp>
      <p:sp>
        <p:nvSpPr>
          <p:cNvPr id="100" name="Google Shape;100;p23"/>
          <p:cNvSpPr txBox="1"/>
          <p:nvPr>
            <p:ph idx="1" type="body"/>
          </p:nvPr>
        </p:nvSpPr>
        <p:spPr>
          <a:xfrm>
            <a:off x="311700" y="863550"/>
            <a:ext cx="7789800" cy="4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600"/>
              <a:buNone/>
            </a:pPr>
            <a:r>
              <a:rPr lang="en" sz="2000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rPr>
              <a:t>일단은 제주사람이 </a:t>
            </a:r>
            <a:r>
              <a:rPr b="1" lang="en" sz="2000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rPr>
              <a:t>‘육지’</a:t>
            </a:r>
            <a:r>
              <a:rPr lang="en" sz="2000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rPr>
              <a:t> 대학교에 오게되면서 많이 듣는 말 리스트</a:t>
            </a:r>
            <a:endParaRPr sz="200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4" name="Google Shape;404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3" cy="5143487"/>
          </a:xfrm>
          <a:prstGeom prst="rect">
            <a:avLst/>
          </a:prstGeom>
          <a:noFill/>
          <a:ln>
            <a:noFill/>
          </a:ln>
        </p:spPr>
      </p:pic>
      <p:sp>
        <p:nvSpPr>
          <p:cNvPr id="405" name="Google Shape;405;p59"/>
          <p:cNvSpPr txBox="1"/>
          <p:nvPr>
            <p:ph type="title"/>
          </p:nvPr>
        </p:nvSpPr>
        <p:spPr>
          <a:xfrm>
            <a:off x="541975" y="2036775"/>
            <a:ext cx="4847100" cy="129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"/>
              <a:t>제주도 사투리 번역 프로그램 만들어보기</a:t>
            </a:r>
            <a:endParaRPr/>
          </a:p>
        </p:txBody>
      </p:sp>
      <p:sp>
        <p:nvSpPr>
          <p:cNvPr id="406" name="Google Shape;406;p59"/>
          <p:cNvSpPr txBox="1"/>
          <p:nvPr>
            <p:ph idx="1" type="subTitle"/>
          </p:nvPr>
        </p:nvSpPr>
        <p:spPr>
          <a:xfrm>
            <a:off x="1134386" y="4501770"/>
            <a:ext cx="3841500" cy="3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500"/>
              <a:buNone/>
            </a:pPr>
            <a:r>
              <a:rPr lang="en"/>
              <a:t>GDG Cloud Korea, GDSC Yonsei &amp; Ewha</a:t>
            </a:r>
            <a:endParaRPr/>
          </a:p>
        </p:txBody>
      </p:sp>
      <p:sp>
        <p:nvSpPr>
          <p:cNvPr id="407" name="Google Shape;407;p59"/>
          <p:cNvSpPr txBox="1"/>
          <p:nvPr>
            <p:ph type="title"/>
          </p:nvPr>
        </p:nvSpPr>
        <p:spPr>
          <a:xfrm>
            <a:off x="541975" y="3336375"/>
            <a:ext cx="4847100" cy="5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700"/>
              <a:t>대구가톨릭대학교 AI빅데이터공학과 23학번, None Labs 대표 | 임미르</a:t>
            </a:r>
            <a:endParaRPr sz="17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4"/>
          <p:cNvSpPr txBox="1"/>
          <p:nvPr>
            <p:ph type="title"/>
          </p:nvPr>
        </p:nvSpPr>
        <p:spPr>
          <a:xfrm>
            <a:off x="311700" y="376500"/>
            <a:ext cx="5578500" cy="4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"/>
              <a:t>1.1: 구현 계?기</a:t>
            </a:r>
            <a:endParaRPr b="1"/>
          </a:p>
        </p:txBody>
      </p:sp>
      <p:sp>
        <p:nvSpPr>
          <p:cNvPr id="106" name="Google Shape;106;p24"/>
          <p:cNvSpPr txBox="1"/>
          <p:nvPr>
            <p:ph idx="1" type="body"/>
          </p:nvPr>
        </p:nvSpPr>
        <p:spPr>
          <a:xfrm>
            <a:off x="311700" y="863550"/>
            <a:ext cx="7789800" cy="4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600"/>
              <a:buNone/>
            </a:pPr>
            <a:r>
              <a:rPr lang="en" sz="2000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rPr>
              <a:t>일단은 제주사람이 </a:t>
            </a:r>
            <a:r>
              <a:rPr b="1" lang="en" sz="2000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rPr>
              <a:t>‘육지’</a:t>
            </a:r>
            <a:r>
              <a:rPr lang="en" sz="2000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rPr>
              <a:t> 대학교에 오게되면서 많이 듣는 말 리스트</a:t>
            </a:r>
            <a:endParaRPr sz="2000"/>
          </a:p>
        </p:txBody>
      </p:sp>
      <p:sp>
        <p:nvSpPr>
          <p:cNvPr id="107" name="Google Shape;107;p24"/>
          <p:cNvSpPr txBox="1"/>
          <p:nvPr>
            <p:ph idx="1" type="body"/>
          </p:nvPr>
        </p:nvSpPr>
        <p:spPr>
          <a:xfrm>
            <a:off x="311700" y="1323750"/>
            <a:ext cx="3375300" cy="4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600"/>
              <a:buNone/>
            </a:pPr>
            <a:r>
              <a:rPr lang="en" sz="2000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rPr>
              <a:t>1.  제주도 사투리 할줄 알아?</a:t>
            </a:r>
            <a:endParaRPr sz="20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5"/>
          <p:cNvSpPr txBox="1"/>
          <p:nvPr>
            <p:ph type="title"/>
          </p:nvPr>
        </p:nvSpPr>
        <p:spPr>
          <a:xfrm>
            <a:off x="311700" y="376500"/>
            <a:ext cx="5578500" cy="4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"/>
              <a:t>1.1: 구현 계?기</a:t>
            </a:r>
            <a:endParaRPr b="1"/>
          </a:p>
        </p:txBody>
      </p:sp>
      <p:sp>
        <p:nvSpPr>
          <p:cNvPr id="113" name="Google Shape;113;p25"/>
          <p:cNvSpPr txBox="1"/>
          <p:nvPr>
            <p:ph idx="1" type="body"/>
          </p:nvPr>
        </p:nvSpPr>
        <p:spPr>
          <a:xfrm>
            <a:off x="311700" y="863550"/>
            <a:ext cx="7789800" cy="4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600"/>
              <a:buNone/>
            </a:pPr>
            <a:r>
              <a:rPr lang="en" sz="2000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rPr>
              <a:t>일단은 제주사람이 </a:t>
            </a:r>
            <a:r>
              <a:rPr b="1" lang="en" sz="2000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rPr>
              <a:t>‘육지’</a:t>
            </a:r>
            <a:r>
              <a:rPr lang="en" sz="2000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rPr>
              <a:t> 대학교에 오게되면서 많이 듣는 말 리스트</a:t>
            </a:r>
            <a:endParaRPr sz="2000"/>
          </a:p>
        </p:txBody>
      </p:sp>
      <p:sp>
        <p:nvSpPr>
          <p:cNvPr id="114" name="Google Shape;114;p25"/>
          <p:cNvSpPr txBox="1"/>
          <p:nvPr>
            <p:ph idx="1" type="body"/>
          </p:nvPr>
        </p:nvSpPr>
        <p:spPr>
          <a:xfrm>
            <a:off x="311700" y="1323750"/>
            <a:ext cx="3375300" cy="4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600"/>
              <a:buNone/>
            </a:pPr>
            <a:r>
              <a:rPr lang="en" sz="2000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rPr>
              <a:t>1.  제주도 사투리 할줄 알아?</a:t>
            </a:r>
            <a:endParaRPr sz="2000"/>
          </a:p>
        </p:txBody>
      </p:sp>
      <p:sp>
        <p:nvSpPr>
          <p:cNvPr id="115" name="Google Shape;115;p25"/>
          <p:cNvSpPr txBox="1"/>
          <p:nvPr>
            <p:ph idx="1" type="body"/>
          </p:nvPr>
        </p:nvSpPr>
        <p:spPr>
          <a:xfrm>
            <a:off x="311700" y="1783950"/>
            <a:ext cx="3375300" cy="4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600"/>
              <a:buNone/>
            </a:pPr>
            <a:r>
              <a:rPr lang="en" sz="2000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rPr>
              <a:t>2.  너네집 감귤농사해?</a:t>
            </a:r>
            <a:endParaRPr sz="20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6"/>
          <p:cNvSpPr txBox="1"/>
          <p:nvPr>
            <p:ph type="title"/>
          </p:nvPr>
        </p:nvSpPr>
        <p:spPr>
          <a:xfrm>
            <a:off x="311700" y="376500"/>
            <a:ext cx="5578500" cy="4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"/>
              <a:t>1.1: 구현 계?기</a:t>
            </a:r>
            <a:endParaRPr b="1"/>
          </a:p>
        </p:txBody>
      </p:sp>
      <p:sp>
        <p:nvSpPr>
          <p:cNvPr id="121" name="Google Shape;121;p26"/>
          <p:cNvSpPr txBox="1"/>
          <p:nvPr>
            <p:ph idx="1" type="body"/>
          </p:nvPr>
        </p:nvSpPr>
        <p:spPr>
          <a:xfrm>
            <a:off x="311700" y="863550"/>
            <a:ext cx="7789800" cy="4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600"/>
              <a:buNone/>
            </a:pPr>
            <a:r>
              <a:rPr lang="en" sz="2000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rPr>
              <a:t>일단은 제주사람이 </a:t>
            </a:r>
            <a:r>
              <a:rPr b="1" lang="en" sz="2000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rPr>
              <a:t>‘육지’</a:t>
            </a:r>
            <a:r>
              <a:rPr lang="en" sz="2000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rPr>
              <a:t> 대학교에 오게되면서 많이 듣는 말 리스트</a:t>
            </a:r>
            <a:endParaRPr sz="2000"/>
          </a:p>
        </p:txBody>
      </p:sp>
      <p:sp>
        <p:nvSpPr>
          <p:cNvPr id="122" name="Google Shape;122;p26"/>
          <p:cNvSpPr txBox="1"/>
          <p:nvPr>
            <p:ph idx="1" type="body"/>
          </p:nvPr>
        </p:nvSpPr>
        <p:spPr>
          <a:xfrm>
            <a:off x="311700" y="1323750"/>
            <a:ext cx="3375300" cy="4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600"/>
              <a:buNone/>
            </a:pPr>
            <a:r>
              <a:rPr lang="en" sz="2000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rPr>
              <a:t>1.  제주도 사투리 할줄 알아?</a:t>
            </a:r>
            <a:endParaRPr sz="2000"/>
          </a:p>
        </p:txBody>
      </p:sp>
      <p:sp>
        <p:nvSpPr>
          <p:cNvPr id="123" name="Google Shape;123;p26"/>
          <p:cNvSpPr txBox="1"/>
          <p:nvPr>
            <p:ph idx="1" type="body"/>
          </p:nvPr>
        </p:nvSpPr>
        <p:spPr>
          <a:xfrm>
            <a:off x="311700" y="1783950"/>
            <a:ext cx="3375300" cy="4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600"/>
              <a:buNone/>
            </a:pPr>
            <a:r>
              <a:rPr lang="en" sz="2000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rPr>
              <a:t>2.  너네집 감귤농사해?</a:t>
            </a:r>
            <a:endParaRPr sz="2000"/>
          </a:p>
        </p:txBody>
      </p:sp>
      <p:sp>
        <p:nvSpPr>
          <p:cNvPr id="124" name="Google Shape;124;p26"/>
          <p:cNvSpPr txBox="1"/>
          <p:nvPr>
            <p:ph idx="1" type="body"/>
          </p:nvPr>
        </p:nvSpPr>
        <p:spPr>
          <a:xfrm>
            <a:off x="311700" y="2244150"/>
            <a:ext cx="4507500" cy="4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600"/>
              <a:buNone/>
            </a:pPr>
            <a:r>
              <a:rPr lang="en" sz="2000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rPr>
              <a:t>3.  너네 제주대 감귤포장학과 있어?</a:t>
            </a:r>
            <a:endParaRPr sz="20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7"/>
          <p:cNvSpPr txBox="1"/>
          <p:nvPr>
            <p:ph type="title"/>
          </p:nvPr>
        </p:nvSpPr>
        <p:spPr>
          <a:xfrm>
            <a:off x="311700" y="376500"/>
            <a:ext cx="5578500" cy="4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"/>
              <a:t>1.1: 구현 계?기</a:t>
            </a:r>
            <a:endParaRPr b="1"/>
          </a:p>
        </p:txBody>
      </p:sp>
      <p:sp>
        <p:nvSpPr>
          <p:cNvPr id="130" name="Google Shape;130;p27"/>
          <p:cNvSpPr txBox="1"/>
          <p:nvPr>
            <p:ph idx="1" type="body"/>
          </p:nvPr>
        </p:nvSpPr>
        <p:spPr>
          <a:xfrm>
            <a:off x="311700" y="863550"/>
            <a:ext cx="7789800" cy="4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600"/>
              <a:buNone/>
            </a:pPr>
            <a:r>
              <a:rPr lang="en" sz="2000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rPr>
              <a:t>일단은 제주사람이 </a:t>
            </a:r>
            <a:r>
              <a:rPr b="1" lang="en" sz="2000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rPr>
              <a:t>‘육지’</a:t>
            </a:r>
            <a:r>
              <a:rPr lang="en" sz="2000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rPr>
              <a:t> 대학교에 오게되면서 많이 듣는 말 리스트</a:t>
            </a:r>
            <a:endParaRPr sz="2000"/>
          </a:p>
        </p:txBody>
      </p:sp>
      <p:sp>
        <p:nvSpPr>
          <p:cNvPr id="131" name="Google Shape;131;p27"/>
          <p:cNvSpPr txBox="1"/>
          <p:nvPr>
            <p:ph idx="1" type="body"/>
          </p:nvPr>
        </p:nvSpPr>
        <p:spPr>
          <a:xfrm>
            <a:off x="311700" y="1323750"/>
            <a:ext cx="3375300" cy="4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600"/>
              <a:buNone/>
            </a:pPr>
            <a:r>
              <a:rPr lang="en" sz="2000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rPr>
              <a:t>1.  제주도 사투리 할줄 알아?</a:t>
            </a:r>
            <a:endParaRPr sz="2000"/>
          </a:p>
        </p:txBody>
      </p:sp>
      <p:sp>
        <p:nvSpPr>
          <p:cNvPr id="132" name="Google Shape;132;p27"/>
          <p:cNvSpPr txBox="1"/>
          <p:nvPr>
            <p:ph idx="1" type="body"/>
          </p:nvPr>
        </p:nvSpPr>
        <p:spPr>
          <a:xfrm>
            <a:off x="311700" y="1783950"/>
            <a:ext cx="3375300" cy="4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600"/>
              <a:buNone/>
            </a:pPr>
            <a:r>
              <a:rPr lang="en" sz="2000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rPr>
              <a:t>2.  너네집 감귤농사해?</a:t>
            </a:r>
            <a:endParaRPr sz="2000"/>
          </a:p>
        </p:txBody>
      </p:sp>
      <p:sp>
        <p:nvSpPr>
          <p:cNvPr id="133" name="Google Shape;133;p27"/>
          <p:cNvSpPr txBox="1"/>
          <p:nvPr>
            <p:ph idx="1" type="body"/>
          </p:nvPr>
        </p:nvSpPr>
        <p:spPr>
          <a:xfrm>
            <a:off x="311700" y="2244150"/>
            <a:ext cx="4507500" cy="4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600"/>
              <a:buNone/>
            </a:pPr>
            <a:r>
              <a:rPr lang="en" sz="2000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rPr>
              <a:t>3.  너네 제주대 감귤포장학과 있어?</a:t>
            </a:r>
            <a:endParaRPr sz="2000"/>
          </a:p>
        </p:txBody>
      </p:sp>
      <p:sp>
        <p:nvSpPr>
          <p:cNvPr id="134" name="Google Shape;134;p27"/>
          <p:cNvSpPr txBox="1"/>
          <p:nvPr>
            <p:ph idx="1" type="body"/>
          </p:nvPr>
        </p:nvSpPr>
        <p:spPr>
          <a:xfrm>
            <a:off x="303977" y="1323750"/>
            <a:ext cx="3375300" cy="4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600"/>
              <a:buNone/>
            </a:pPr>
            <a:r>
              <a:rPr b="1" lang="en" sz="2000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rPr>
              <a:t>1.  제주도 사투리 할줄 알아?</a:t>
            </a:r>
            <a:endParaRPr b="1" sz="2000"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8"/>
          <p:cNvSpPr txBox="1"/>
          <p:nvPr>
            <p:ph type="title"/>
          </p:nvPr>
        </p:nvSpPr>
        <p:spPr>
          <a:xfrm>
            <a:off x="311700" y="376500"/>
            <a:ext cx="5578500" cy="4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"/>
              <a:t>1.1: 구현 계?기</a:t>
            </a:r>
            <a:endParaRPr b="1"/>
          </a:p>
        </p:txBody>
      </p:sp>
      <p:sp>
        <p:nvSpPr>
          <p:cNvPr id="140" name="Google Shape;140;p28"/>
          <p:cNvSpPr txBox="1"/>
          <p:nvPr>
            <p:ph idx="1" type="body"/>
          </p:nvPr>
        </p:nvSpPr>
        <p:spPr>
          <a:xfrm>
            <a:off x="311700" y="863550"/>
            <a:ext cx="7789800" cy="4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600"/>
              <a:buNone/>
            </a:pPr>
            <a:r>
              <a:rPr lang="en" sz="2000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rPr>
              <a:t>일단은 제주사람이 </a:t>
            </a:r>
            <a:r>
              <a:rPr b="1" lang="en" sz="2000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rPr>
              <a:t>‘육지’</a:t>
            </a:r>
            <a:r>
              <a:rPr lang="en" sz="2000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rPr>
              <a:t> 대학교에 오게되면서 많이 듣는 말 리스트</a:t>
            </a:r>
            <a:endParaRPr sz="2000"/>
          </a:p>
        </p:txBody>
      </p:sp>
      <p:sp>
        <p:nvSpPr>
          <p:cNvPr id="141" name="Google Shape;141;p28"/>
          <p:cNvSpPr txBox="1"/>
          <p:nvPr>
            <p:ph idx="1" type="body"/>
          </p:nvPr>
        </p:nvSpPr>
        <p:spPr>
          <a:xfrm>
            <a:off x="311700" y="1323750"/>
            <a:ext cx="3375300" cy="4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600"/>
              <a:buNone/>
            </a:pPr>
            <a:r>
              <a:rPr lang="en" sz="2000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rPr>
              <a:t>1.  제주도 사투리 할줄 알아?</a:t>
            </a:r>
            <a:endParaRPr sz="2000"/>
          </a:p>
        </p:txBody>
      </p:sp>
      <p:sp>
        <p:nvSpPr>
          <p:cNvPr id="142" name="Google Shape;142;p28"/>
          <p:cNvSpPr txBox="1"/>
          <p:nvPr>
            <p:ph idx="1" type="body"/>
          </p:nvPr>
        </p:nvSpPr>
        <p:spPr>
          <a:xfrm>
            <a:off x="311700" y="1783950"/>
            <a:ext cx="3375300" cy="4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600"/>
              <a:buNone/>
            </a:pPr>
            <a:r>
              <a:rPr lang="en" sz="2000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rPr>
              <a:t>2.  너네집 감귤농사해?</a:t>
            </a:r>
            <a:endParaRPr sz="2000"/>
          </a:p>
        </p:txBody>
      </p:sp>
      <p:sp>
        <p:nvSpPr>
          <p:cNvPr id="143" name="Google Shape;143;p28"/>
          <p:cNvSpPr txBox="1"/>
          <p:nvPr>
            <p:ph idx="1" type="body"/>
          </p:nvPr>
        </p:nvSpPr>
        <p:spPr>
          <a:xfrm>
            <a:off x="311700" y="2244150"/>
            <a:ext cx="4507500" cy="4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600"/>
              <a:buNone/>
            </a:pPr>
            <a:r>
              <a:rPr lang="en" sz="2000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rPr>
              <a:t>3.  너네 제주대 감귤포장학과 있어?</a:t>
            </a:r>
            <a:endParaRPr sz="2000"/>
          </a:p>
        </p:txBody>
      </p:sp>
      <p:sp>
        <p:nvSpPr>
          <p:cNvPr id="144" name="Google Shape;144;p28"/>
          <p:cNvSpPr txBox="1"/>
          <p:nvPr>
            <p:ph idx="1" type="body"/>
          </p:nvPr>
        </p:nvSpPr>
        <p:spPr>
          <a:xfrm>
            <a:off x="303977" y="1776227"/>
            <a:ext cx="3375300" cy="4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600"/>
              <a:buNone/>
            </a:pPr>
            <a:r>
              <a:rPr b="1" lang="en" sz="2000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rPr>
              <a:t>2.  너네집 감귤농사해?</a:t>
            </a:r>
            <a:endParaRPr b="1" sz="2000"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DevFest 2023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EA4335"/>
      </a:accent2>
      <a:accent3>
        <a:srgbClr val="FBBC04"/>
      </a:accent3>
      <a:accent4>
        <a:srgbClr val="34A853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